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317" r:id="rId3"/>
    <p:sldId id="318" r:id="rId4"/>
    <p:sldId id="320" r:id="rId5"/>
    <p:sldId id="321" r:id="rId6"/>
    <p:sldId id="322" r:id="rId7"/>
    <p:sldId id="319" r:id="rId8"/>
    <p:sldId id="323" r:id="rId9"/>
    <p:sldId id="324" r:id="rId10"/>
    <p:sldId id="325" r:id="rId11"/>
    <p:sldId id="326" r:id="rId12"/>
    <p:sldId id="327" r:id="rId13"/>
    <p:sldId id="274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9176D"/>
    <a:srgbClr val="D4D9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04" autoAdjust="0"/>
    <p:restoredTop sz="94711" autoAdjust="0"/>
  </p:normalViewPr>
  <p:slideViewPr>
    <p:cSldViewPr snapToGrid="0">
      <p:cViewPr>
        <p:scale>
          <a:sx n="100" d="100"/>
          <a:sy n="100" d="100"/>
        </p:scale>
        <p:origin x="188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718691-4BB2-4AA2-95A3-198F465037B1}" type="datetimeFigureOut">
              <a:rPr lang="en-US" smtClean="0"/>
              <a:t>6/27/2023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361C00-6DC7-474C-B4C4-7E932159BA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4583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361C00-6DC7-474C-B4C4-7E932159BA1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8080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361C00-6DC7-474C-B4C4-7E932159BA1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0397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361C00-6DC7-474C-B4C4-7E932159BA1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2468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361C00-6DC7-474C-B4C4-7E932159BA1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8195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00923B-052F-44E4-A957-ABC8CB07FE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926AD7-8585-4390-B5C0-31D118626E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0CAB03-152C-4911-981D-78040C013D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58EC6-3DA9-4FB4-A6BC-7AF85A238A4C}" type="datetime2">
              <a:rPr lang="vi-VN" smtClean="0"/>
              <a:t>Thứ Ba, 27 Tháng Sáu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BB9817-15C1-469D-B9D0-C92BE69BCB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47F639-C9B0-4DA3-932A-623F3F65A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FCFE7-4CFC-4698-A5C8-57D6C94FD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722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80A330-C729-4322-806D-993CA94DE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47E0003-1500-43A8-89D6-F89696CA15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1366A9-45B2-46A8-98CC-5EB15CD2A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F5B01-CF49-47A7-AC2E-FF0619FB6407}" type="datetime2">
              <a:rPr lang="vi-VN" smtClean="0"/>
              <a:t>Thứ Ba, 27 Tháng Sáu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31E71E-9FE8-41BC-933E-170F6101F2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9B5203-2D9E-4262-83DC-A927B5052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FCFE7-4CFC-4698-A5C8-57D6C94FD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7170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09BD77B-6F41-4E60-A526-F32FCB687FC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17EF5E6-4481-4A9F-85EF-D4D42650B0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967AB1-8324-4DAD-A141-7E35E4C7B5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4D852-74F8-41ED-A62D-E09CA80ACF69}" type="datetime2">
              <a:rPr lang="vi-VN" smtClean="0"/>
              <a:t>Thứ Ba, 27 Tháng Sáu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37BFC1-2822-42B8-A22E-DD53EE93A0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0E7A3A-A4E3-4AB9-A81A-5C3793A074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FCFE7-4CFC-4698-A5C8-57D6C94FD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9471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chemeClr val="accen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"/>
          <p:cNvSpPr txBox="1">
            <a:spLocks noGrp="1"/>
          </p:cNvSpPr>
          <p:nvPr>
            <p:ph type="ctrTitle"/>
          </p:nvPr>
        </p:nvSpPr>
        <p:spPr>
          <a:xfrm>
            <a:off x="914401" y="3671767"/>
            <a:ext cx="7562000" cy="15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6667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6667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6667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6667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6667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6667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6667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6667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6667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657911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0EBA13-AEAC-48DE-BA62-7BB19DDC2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FEEC33-6FE8-4467-8076-5B3C707A06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38E960-B77C-4198-9A26-42145D3C10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11A2D-D4BC-424B-89EC-3DF212EFB3CD}" type="datetime2">
              <a:rPr lang="vi-VN" smtClean="0"/>
              <a:t>Thứ Ba, 27 Tháng Sáu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405F5F-C578-4AF2-8AEB-477C37CD6A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9922E3-26F8-4EF4-AC21-55EFCC03EB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FCFE7-4CFC-4698-A5C8-57D6C94FD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3193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4175F4-0574-441C-9005-86D9CD2AC2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630063-C9B3-4066-AD58-19D5E81952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F957AA-750A-4667-9E32-1FDE040EE4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39D68-2752-4A65-87FB-420641006516}" type="datetime2">
              <a:rPr lang="vi-VN" smtClean="0"/>
              <a:t>Thứ Ba, 27 Tháng Sáu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3E7999-33C1-4DB9-B03E-62A9F9C8D5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5FF033-F5B0-4638-9C1C-3D002FF2F2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FCFE7-4CFC-4698-A5C8-57D6C94FD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8150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F5AEAD-85C6-43B2-B62E-ED714453F5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F2195F-8B1E-4FDA-B4E3-82CB6704922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F0411A-A8CA-4B0B-8F9C-BA166ED53C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84EAEB-3D9E-4C12-8ED0-BFCCE3EB1B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6C8CC5-92C8-4580-8AD5-ABB05C508784}" type="datetime2">
              <a:rPr lang="vi-VN" smtClean="0"/>
              <a:t>Thứ Ba, 27 Tháng Sáu 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69E085-E1EC-4D73-8C1E-E49AEB30D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D4C252-699E-4BF8-97EE-77EA40D842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FCFE7-4CFC-4698-A5C8-57D6C94FD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4204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C4B3B2-6BCB-4BCC-9437-FEC2160ED4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D469DD-4B75-402C-A5DE-1F5F6F8FA9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636F6E-A53E-400D-AD88-F3CE2E745A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8C4D7C5-E43F-48FC-92F2-1FD20B6C1ED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95DBBA0-C1EB-45EF-9AEA-B4C54502E8F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5569F9A-5958-4934-90B6-C7D5CEA8AA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5A628-E521-4B5C-8EE9-2C5D3E51530D}" type="datetime2">
              <a:rPr lang="vi-VN" smtClean="0"/>
              <a:t>Thứ Ba, 27 Tháng Sáu 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2137055-C34D-408E-B082-5B04D31549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5AA1774-4D6B-430E-8337-C7E2CD2B9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FCFE7-4CFC-4698-A5C8-57D6C94FD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9946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CA0FD7-A27E-4E59-B73B-9A7A0308B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65DC38D-8555-4A27-88A0-795197EEA0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E3EAB7-0F14-406A-8971-5610449F0BBD}" type="datetime2">
              <a:rPr lang="vi-VN" smtClean="0"/>
              <a:t>Thứ Ba, 27 Tháng Sáu 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D37C30-B990-4F4C-ABF5-2FA2D3E96F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8F8419-D279-43C2-B212-FE7FC58EE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FCFE7-4CFC-4698-A5C8-57D6C94FD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3341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6E273B-8762-4983-BB8C-B45FDD1A7E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59A96-5B6E-4EFA-B488-5918F0D30500}" type="datetime2">
              <a:rPr lang="vi-VN" smtClean="0"/>
              <a:t>Thứ Ba, 27 Tháng Sáu 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3A6FA57-E014-4BEC-956A-CC1B6B4B20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B9023B-F023-4F20-884B-45B9F6BD65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FCFE7-4CFC-4698-A5C8-57D6C94FD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7799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DDE3F8-7E21-4B3A-99FE-B33F4962C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378A93-EA99-4547-9956-4964341638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52C985-7216-4FE8-BDA8-AF86C67195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C9F01C-B1CA-4CC8-8172-D50E4C3FAC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47695-E859-4344-A8AB-906FEA014869}" type="datetime2">
              <a:rPr lang="vi-VN" smtClean="0"/>
              <a:t>Thứ Ba, 27 Tháng Sáu 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241D96-E2EA-4334-B3B5-32DA712E28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77A709-CC46-46F9-89E2-CDA2D37C7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FCFE7-4CFC-4698-A5C8-57D6C94FD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0633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AB9F3F-0200-4E87-81F6-201336D87E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8350FE2-1465-44EE-98FE-DF739A8C2E1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AFB718-4876-4B16-8C7A-CAA859D00F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1E14B0-3315-4B3D-8582-7C7BEEDC0E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7BB052-7DF5-4645-BA89-E15990F2FDCF}" type="datetime2">
              <a:rPr lang="vi-VN" smtClean="0"/>
              <a:t>Thứ Ba, 27 Tháng Sáu 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7E4FC5-413E-4CBE-BF3C-65FF6FF0CA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4F5E16-58CC-49D3-BD1E-33A09E4EA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FCFE7-4CFC-4698-A5C8-57D6C94FD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4405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2DD95D-8E58-4C52-A0E4-23ABCC1B2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084CA6-6558-4C05-A6B2-3340390FC0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EEF8A8-37EB-4FF5-8AA4-611AF89564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0C1ADA-AA7F-4124-B504-B17523281D17}" type="datetime2">
              <a:rPr lang="vi-VN" smtClean="0"/>
              <a:t>Thứ Ba, 27 Tháng Sáu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C2FA8C-DF6C-41B7-B316-630424E72F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9DD8C6-0115-4CED-AB6D-580674331F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4FCFE7-4CFC-4698-A5C8-57D6C94FD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853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2.png"/><Relationship Id="rId5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1D91C76-8A1D-3D72-C06E-FD2DB4A95D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7" name="Google Shape;167;p12"/>
          <p:cNvSpPr txBox="1">
            <a:spLocks noGrp="1"/>
          </p:cNvSpPr>
          <p:nvPr>
            <p:ph type="ctrTitle"/>
          </p:nvPr>
        </p:nvSpPr>
        <p:spPr>
          <a:xfrm>
            <a:off x="0" y="108445"/>
            <a:ext cx="11506368" cy="584616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pPr algn="ctr"/>
            <a:r>
              <a:rPr lang="vi-VN" sz="2400" dirty="0">
                <a:solidFill>
                  <a:schemeClr val="bg1"/>
                </a:solidFill>
              </a:rPr>
              <a:t>TRƯỜNG ĐẠI HỌC GIAO THÔNG VẬN TẢI PHÂN HIỆU TẠI TP. HỒ CHÍ MINH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0560DE-66E0-80DE-E765-783189F4FA98}"/>
              </a:ext>
            </a:extLst>
          </p:cNvPr>
          <p:cNvSpPr txBox="1"/>
          <p:nvPr/>
        </p:nvSpPr>
        <p:spPr>
          <a:xfrm>
            <a:off x="2918088" y="1494891"/>
            <a:ext cx="7049648" cy="605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BÁO CÁO ĐỒ ÁN TỐT NGHIỆP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5E441E9-462F-816E-7DEE-F5437876AD4E}"/>
              </a:ext>
            </a:extLst>
          </p:cNvPr>
          <p:cNvSpPr txBox="1"/>
          <p:nvPr/>
        </p:nvSpPr>
        <p:spPr>
          <a:xfrm>
            <a:off x="-291975" y="5121656"/>
            <a:ext cx="8090203" cy="12233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80048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</a:pPr>
            <a:r>
              <a:rPr lang="en-US" sz="2133" b="1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Giảng</a:t>
            </a:r>
            <a:r>
              <a:rPr lang="en-US" sz="2133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133" b="1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sz="2133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133" b="1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hướng</a:t>
            </a:r>
            <a:r>
              <a:rPr lang="en-US" sz="2133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133" b="1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dẫn</a:t>
            </a:r>
            <a:r>
              <a:rPr lang="en-US" sz="2133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US" sz="2133" b="1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ThS</a:t>
            </a:r>
            <a:r>
              <a:rPr lang="en-US" sz="2133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TRẦN PHONG NHÃ</a:t>
            </a:r>
            <a:endParaRPr lang="en-US" sz="2133" b="1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80048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</a:pPr>
            <a:r>
              <a:rPr lang="en-US" sz="2133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Sinh </a:t>
            </a:r>
            <a:r>
              <a:rPr lang="en-US" sz="2133" b="1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viên</a:t>
            </a:r>
            <a:r>
              <a:rPr lang="en-US" sz="2133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133" b="1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thực</a:t>
            </a:r>
            <a:r>
              <a:rPr lang="en-US" sz="2133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133" b="1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hiện</a:t>
            </a:r>
            <a:r>
              <a:rPr lang="en-US" sz="2133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PHẠM THÀNH HẬU - CNTT.K59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DAE131-1685-7BFC-BE28-7D356866F0F1}"/>
              </a:ext>
            </a:extLst>
          </p:cNvPr>
          <p:cNvSpPr txBox="1"/>
          <p:nvPr/>
        </p:nvSpPr>
        <p:spPr>
          <a:xfrm>
            <a:off x="3927424" y="693061"/>
            <a:ext cx="522349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2400" dirty="0">
                <a:solidFill>
                  <a:schemeClr val="bg1"/>
                </a:solidFill>
                <a:latin typeface="+mj-lt"/>
              </a:rPr>
              <a:t>BỘ MÔN CÔNG NGHỆ THÔNG TIN</a:t>
            </a:r>
            <a:endParaRPr 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D01FD7-40C0-0284-6121-D0129416DE4F}"/>
              </a:ext>
            </a:extLst>
          </p:cNvPr>
          <p:cNvSpPr txBox="1"/>
          <p:nvPr/>
        </p:nvSpPr>
        <p:spPr>
          <a:xfrm>
            <a:off x="688643" y="2749739"/>
            <a:ext cx="11170791" cy="16310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NGHIÊN CỨU THUẬT TOÁN KMEANS TRONG GOM CỤM DỮ LIỆU,  ỨNG DỤNG PHÁT TRIỂN LMS TÍCH HỢP KIỂM TRA ĐẠO VĂN</a:t>
            </a:r>
            <a:endParaRPr lang="en-US" sz="3200" b="1" dirty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7" grpId="0"/>
      <p:bldP spid="6" grpId="0"/>
      <p:bldP spid="8" grpId="0"/>
      <p:bldP spid="12" grpId="0"/>
      <p:bldP spid="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FBD0AACA-0927-4334-9CCC-C55B30FFBE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BDDBAF49-BB50-4318-B15D-0F5FD8E346FD}"/>
              </a:ext>
            </a:extLst>
          </p:cNvPr>
          <p:cNvGrpSpPr/>
          <p:nvPr/>
        </p:nvGrpSpPr>
        <p:grpSpPr>
          <a:xfrm>
            <a:off x="1194509" y="237565"/>
            <a:ext cx="6136682" cy="668137"/>
            <a:chOff x="923287" y="1054140"/>
            <a:chExt cx="6136682" cy="668137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02966D8B-0D4E-4E92-B8A3-81F12957E5BE}"/>
                </a:ext>
              </a:extLst>
            </p:cNvPr>
            <p:cNvSpPr/>
            <p:nvPr/>
          </p:nvSpPr>
          <p:spPr>
            <a:xfrm>
              <a:off x="2397950" y="1054140"/>
              <a:ext cx="4662019" cy="668137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A5308F5-8465-4AC5-83C8-4FD1E6FD03AD}"/>
                </a:ext>
              </a:extLst>
            </p:cNvPr>
            <p:cNvSpPr txBox="1"/>
            <p:nvPr/>
          </p:nvSpPr>
          <p:spPr>
            <a:xfrm>
              <a:off x="923287" y="1054140"/>
              <a:ext cx="5815891" cy="66813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5245" tIns="55245" rIns="55245" bIns="55245" numCol="1" spcCol="1270" anchor="b" anchorCtr="0">
              <a:noAutofit/>
            </a:bodyPr>
            <a:lstStyle/>
            <a:p>
              <a:pPr marL="0" lvl="0" indent="0" algn="l" defTabSz="1289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900" kern="1200" dirty="0">
                  <a:solidFill>
                    <a:schemeClr val="bg1"/>
                  </a:solidFill>
                  <a:effectLst/>
                  <a:latin typeface="Nunito" pitchFamily="2" charset="-93"/>
                  <a:ea typeface="Calibri" panose="020F0502020204030204" pitchFamily="34" charset="0"/>
                  <a:cs typeface="Arial" panose="020B0604020202020204" pitchFamily="34" charset="0"/>
                </a:rPr>
                <a:t>PHÂN TÍCH THIẾT KẾ HỆ THỐNG</a:t>
              </a:r>
              <a:endParaRPr lang="en-US" sz="2900" kern="1200" dirty="0">
                <a:solidFill>
                  <a:schemeClr val="bg1"/>
                </a:solidFill>
                <a:latin typeface="Nunito" pitchFamily="2" charset="-93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E42F022-FBEB-4360-9B06-8FCB5EA0D085}"/>
              </a:ext>
            </a:extLst>
          </p:cNvPr>
          <p:cNvGrpSpPr/>
          <p:nvPr/>
        </p:nvGrpSpPr>
        <p:grpSpPr>
          <a:xfrm>
            <a:off x="271222" y="292077"/>
            <a:ext cx="757478" cy="559113"/>
            <a:chOff x="0" y="1108652"/>
            <a:chExt cx="1951634" cy="559113"/>
          </a:xfr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t="100000" r="100000"/>
            </a:path>
            <a:tileRect l="-100000" b="-100000"/>
          </a:gradFill>
        </p:grpSpPr>
        <p:sp>
          <p:nvSpPr>
            <p:cNvPr id="26" name="Rectangle: Top Corners Rounded 25">
              <a:extLst>
                <a:ext uri="{FF2B5EF4-FFF2-40B4-BE49-F238E27FC236}">
                  <a16:creationId xmlns:a16="http://schemas.microsoft.com/office/drawing/2014/main" id="{CF3C8D77-B4E6-4802-AF3E-24307A529926}"/>
                </a:ext>
              </a:extLst>
            </p:cNvPr>
            <p:cNvSpPr/>
            <p:nvPr/>
          </p:nvSpPr>
          <p:spPr>
            <a:xfrm>
              <a:off x="0" y="1108652"/>
              <a:ext cx="1951634" cy="559113"/>
            </a:xfrm>
            <a:prstGeom prst="round2SameRect">
              <a:avLst>
                <a:gd name="adj1" fmla="val 16670"/>
                <a:gd name="adj2" fmla="val 0"/>
              </a:avLst>
            </a:prstGeom>
            <a:grpFill/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7" name="Rectangle: Top Corners Rounded 6">
              <a:extLst>
                <a:ext uri="{FF2B5EF4-FFF2-40B4-BE49-F238E27FC236}">
                  <a16:creationId xmlns:a16="http://schemas.microsoft.com/office/drawing/2014/main" id="{5C7F47CB-B453-40B1-B315-B07B32A1BDDE}"/>
                </a:ext>
              </a:extLst>
            </p:cNvPr>
            <p:cNvSpPr txBox="1"/>
            <p:nvPr/>
          </p:nvSpPr>
          <p:spPr>
            <a:xfrm>
              <a:off x="27299" y="1135951"/>
              <a:ext cx="1897036" cy="531814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5245" tIns="55245" rIns="55245" bIns="55245" numCol="1" spcCol="1270" anchor="ctr" anchorCtr="0">
              <a:noAutofit/>
            </a:bodyPr>
            <a:lstStyle/>
            <a:p>
              <a:pPr marL="0" lvl="0" indent="0" algn="ctr" defTabSz="1289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900" kern="1200" dirty="0"/>
                <a:t>2</a:t>
              </a: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876550C9-0C94-4C92-BD4B-3D4CCCDE1C10}"/>
              </a:ext>
            </a:extLst>
          </p:cNvPr>
          <p:cNvSpPr txBox="1"/>
          <p:nvPr/>
        </p:nvSpPr>
        <p:spPr>
          <a:xfrm>
            <a:off x="203200" y="1402286"/>
            <a:ext cx="6370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Nunito" pitchFamily="2" charset="-93"/>
              </a:rPr>
              <a:t>2.3 </a:t>
            </a:r>
            <a:r>
              <a:rPr lang="en-US" sz="2400" b="1" kern="0" dirty="0" err="1"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Hoạt</a:t>
            </a:r>
            <a:r>
              <a:rPr lang="en-US" sz="2400" b="1" kern="0" dirty="0"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400" b="1" kern="0" dirty="0" err="1"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động</a:t>
            </a:r>
            <a:r>
              <a:rPr lang="en-US" sz="2400" b="1" kern="0" dirty="0"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400" b="1" kern="0" dirty="0" err="1"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của</a:t>
            </a:r>
            <a:r>
              <a:rPr lang="en-US" sz="2400" b="1" kern="0" dirty="0"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400" b="1" kern="0" dirty="0" err="1"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chức</a:t>
            </a:r>
            <a:r>
              <a:rPr lang="en-US" sz="2400" b="1" kern="0" dirty="0"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400" b="1" kern="0" dirty="0" err="1"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năng</a:t>
            </a:r>
            <a:r>
              <a:rPr lang="en-US" sz="2400" b="1" kern="0" dirty="0"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400" b="1" kern="0" dirty="0" err="1"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kiểm</a:t>
            </a:r>
            <a:r>
              <a:rPr lang="en-US" sz="2400" b="1" kern="0" dirty="0"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400" b="1" kern="0" dirty="0" err="1"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tra</a:t>
            </a:r>
            <a:r>
              <a:rPr lang="en-US" sz="2400" b="1" kern="0" dirty="0"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400" b="1" kern="0" dirty="0" err="1"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đạo</a:t>
            </a:r>
            <a:r>
              <a:rPr lang="en-US" sz="2400" b="1" kern="0" dirty="0"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400" b="1" kern="0" dirty="0" err="1"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văn</a:t>
            </a:r>
            <a:endParaRPr lang="en-US" sz="2400" b="1" dirty="0">
              <a:latin typeface="Nunito" pitchFamily="2" charset="-93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AE1D6D1-1584-8683-9825-5E8F753922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0631" y="2101516"/>
            <a:ext cx="7794885" cy="475648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9733206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FBD0AACA-0927-4334-9CCC-C55B30FFBE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BDDBAF49-BB50-4318-B15D-0F5FD8E346FD}"/>
              </a:ext>
            </a:extLst>
          </p:cNvPr>
          <p:cNvGrpSpPr/>
          <p:nvPr/>
        </p:nvGrpSpPr>
        <p:grpSpPr>
          <a:xfrm>
            <a:off x="1194509" y="237565"/>
            <a:ext cx="6136682" cy="668137"/>
            <a:chOff x="923287" y="1054140"/>
            <a:chExt cx="6136682" cy="668137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02966D8B-0D4E-4E92-B8A3-81F12957E5BE}"/>
                </a:ext>
              </a:extLst>
            </p:cNvPr>
            <p:cNvSpPr/>
            <p:nvPr/>
          </p:nvSpPr>
          <p:spPr>
            <a:xfrm>
              <a:off x="2397950" y="1054140"/>
              <a:ext cx="4662019" cy="668137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A5308F5-8465-4AC5-83C8-4FD1E6FD03AD}"/>
                </a:ext>
              </a:extLst>
            </p:cNvPr>
            <p:cNvSpPr txBox="1"/>
            <p:nvPr/>
          </p:nvSpPr>
          <p:spPr>
            <a:xfrm>
              <a:off x="923287" y="1054140"/>
              <a:ext cx="5815891" cy="66813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5245" tIns="55245" rIns="55245" bIns="55245" numCol="1" spcCol="1270" anchor="b" anchorCtr="0">
              <a:noAutofit/>
            </a:bodyPr>
            <a:lstStyle/>
            <a:p>
              <a:pPr marL="0" lvl="0" indent="0" algn="l" defTabSz="1289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200" kern="0" dirty="0">
                  <a:solidFill>
                    <a:schemeClr val="bg1"/>
                  </a:solidFill>
                  <a:latin typeface="Times New Roman" panose="02020603050405020304" pitchFamily="18" charset="0"/>
                  <a:ea typeface="DengXian Light" panose="02010600030101010101" pitchFamily="2" charset="-122"/>
                  <a:cs typeface="Times New Roman" panose="02020603050405020304" pitchFamily="18" charset="0"/>
                </a:rPr>
                <a:t>Demo</a:t>
              </a:r>
              <a:endParaRPr lang="en-US" sz="2900" kern="1200" dirty="0">
                <a:solidFill>
                  <a:schemeClr val="bg1"/>
                </a:solidFill>
                <a:latin typeface="Nunito" pitchFamily="2" charset="-93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E42F022-FBEB-4360-9B06-8FCB5EA0D085}"/>
              </a:ext>
            </a:extLst>
          </p:cNvPr>
          <p:cNvGrpSpPr/>
          <p:nvPr/>
        </p:nvGrpSpPr>
        <p:grpSpPr>
          <a:xfrm>
            <a:off x="271222" y="292077"/>
            <a:ext cx="757478" cy="559113"/>
            <a:chOff x="0" y="1108652"/>
            <a:chExt cx="1951634" cy="559113"/>
          </a:xfr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t="100000" r="100000"/>
            </a:path>
            <a:tileRect l="-100000" b="-100000"/>
          </a:gradFill>
        </p:grpSpPr>
        <p:sp>
          <p:nvSpPr>
            <p:cNvPr id="26" name="Rectangle: Top Corners Rounded 25">
              <a:extLst>
                <a:ext uri="{FF2B5EF4-FFF2-40B4-BE49-F238E27FC236}">
                  <a16:creationId xmlns:a16="http://schemas.microsoft.com/office/drawing/2014/main" id="{CF3C8D77-B4E6-4802-AF3E-24307A529926}"/>
                </a:ext>
              </a:extLst>
            </p:cNvPr>
            <p:cNvSpPr/>
            <p:nvPr/>
          </p:nvSpPr>
          <p:spPr>
            <a:xfrm>
              <a:off x="0" y="1108652"/>
              <a:ext cx="1951634" cy="559113"/>
            </a:xfrm>
            <a:prstGeom prst="round2SameRect">
              <a:avLst>
                <a:gd name="adj1" fmla="val 16670"/>
                <a:gd name="adj2" fmla="val 0"/>
              </a:avLst>
            </a:prstGeom>
            <a:grpFill/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7" name="Rectangle: Top Corners Rounded 6">
              <a:extLst>
                <a:ext uri="{FF2B5EF4-FFF2-40B4-BE49-F238E27FC236}">
                  <a16:creationId xmlns:a16="http://schemas.microsoft.com/office/drawing/2014/main" id="{5C7F47CB-B453-40B1-B315-B07B32A1BDDE}"/>
                </a:ext>
              </a:extLst>
            </p:cNvPr>
            <p:cNvSpPr txBox="1"/>
            <p:nvPr/>
          </p:nvSpPr>
          <p:spPr>
            <a:xfrm>
              <a:off x="27299" y="1135951"/>
              <a:ext cx="1897036" cy="531814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5245" tIns="55245" rIns="55245" bIns="55245" numCol="1" spcCol="1270" anchor="ctr" anchorCtr="0">
              <a:noAutofit/>
            </a:bodyPr>
            <a:lstStyle/>
            <a:p>
              <a:pPr marL="0" lvl="0" indent="0" algn="ctr" defTabSz="1289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900" dirty="0"/>
                <a:t>3</a:t>
              </a:r>
              <a:endParaRPr lang="en-US" sz="2900" kern="1200" dirty="0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9BEC8D33-868D-4B6F-5885-244C4A14C5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9142" y="1306936"/>
            <a:ext cx="5220649" cy="4400261"/>
          </a:xfrm>
          <a:prstGeom prst="rect">
            <a:avLst/>
          </a:prstGeom>
        </p:spPr>
      </p:pic>
      <p:pic>
        <p:nvPicPr>
          <p:cNvPr id="4" name="Trang chủ - Google Chrome 2023-06-25 23-53-58">
            <a:hlinkClick r:id="" action="ppaction://media"/>
            <a:extLst>
              <a:ext uri="{FF2B5EF4-FFF2-40B4-BE49-F238E27FC236}">
                <a16:creationId xmlns:a16="http://schemas.microsoft.com/office/drawing/2014/main" id="{0DCFDF0E-5679-4E7B-BF2E-E434884FD6C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953118" y="1995645"/>
            <a:ext cx="5879741" cy="3160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25375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" dur="7260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 mute="1">
                <p:cTn id="19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FBD0AACA-0927-4334-9CCC-C55B30FFBE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BDDBAF49-BB50-4318-B15D-0F5FD8E346FD}"/>
              </a:ext>
            </a:extLst>
          </p:cNvPr>
          <p:cNvGrpSpPr/>
          <p:nvPr/>
        </p:nvGrpSpPr>
        <p:grpSpPr>
          <a:xfrm>
            <a:off x="3299534" y="156133"/>
            <a:ext cx="6136682" cy="668137"/>
            <a:chOff x="923287" y="1054140"/>
            <a:chExt cx="6136682" cy="668137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02966D8B-0D4E-4E92-B8A3-81F12957E5BE}"/>
                </a:ext>
              </a:extLst>
            </p:cNvPr>
            <p:cNvSpPr/>
            <p:nvPr/>
          </p:nvSpPr>
          <p:spPr>
            <a:xfrm>
              <a:off x="2397950" y="1054140"/>
              <a:ext cx="4662019" cy="668137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A5308F5-8465-4AC5-83C8-4FD1E6FD03AD}"/>
                </a:ext>
              </a:extLst>
            </p:cNvPr>
            <p:cNvSpPr txBox="1"/>
            <p:nvPr/>
          </p:nvSpPr>
          <p:spPr>
            <a:xfrm>
              <a:off x="923287" y="1054140"/>
              <a:ext cx="5815891" cy="66813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5245" tIns="55245" rIns="55245" bIns="55245" numCol="1" spcCol="1270" anchor="b" anchorCtr="0">
              <a:noAutofit/>
            </a:bodyPr>
            <a:lstStyle/>
            <a:p>
              <a:pPr marL="304792" algn="ctr">
                <a:lnSpc>
                  <a:spcPct val="115000"/>
                </a:lnSpc>
                <a:spcBef>
                  <a:spcPts val="400"/>
                </a:spcBef>
                <a:spcAft>
                  <a:spcPts val="800"/>
                </a:spcAft>
                <a:tabLst>
                  <a:tab pos="609585" algn="l"/>
                  <a:tab pos="838179" algn="l"/>
                </a:tabLst>
              </a:pPr>
              <a:r>
                <a:rPr lang="en-US" sz="3200" dirty="0" err="1">
                  <a:solidFill>
                    <a:schemeClr val="bg1"/>
                  </a:solidFill>
                  <a:latin typeface="Times New Roman" panose="02020603050405020304" pitchFamily="18" charset="0"/>
                  <a:ea typeface="DengXian Light" panose="02010600030101010101" pitchFamily="2" charset="-122"/>
                  <a:cs typeface="Times New Roman" panose="02020603050405020304" pitchFamily="18" charset="0"/>
                </a:rPr>
                <a:t>Kết</a:t>
              </a:r>
              <a:r>
                <a:rPr lang="en-US" sz="3200" dirty="0">
                  <a:solidFill>
                    <a:schemeClr val="bg1"/>
                  </a:solidFill>
                  <a:latin typeface="Times New Roman" panose="02020603050405020304" pitchFamily="18" charset="0"/>
                  <a:ea typeface="DengXian Light" panose="02010600030101010101" pitchFamily="2" charset="-122"/>
                  <a:cs typeface="Times New Roman" panose="02020603050405020304" pitchFamily="18" charset="0"/>
                </a:rPr>
                <a:t> </a:t>
              </a:r>
              <a:r>
                <a:rPr lang="en-US" sz="3200" dirty="0" err="1">
                  <a:solidFill>
                    <a:schemeClr val="bg1"/>
                  </a:solidFill>
                  <a:latin typeface="Times New Roman" panose="02020603050405020304" pitchFamily="18" charset="0"/>
                  <a:ea typeface="DengXian Light" panose="02010600030101010101" pitchFamily="2" charset="-122"/>
                  <a:cs typeface="Times New Roman" panose="02020603050405020304" pitchFamily="18" charset="0"/>
                </a:rPr>
                <a:t>luận</a:t>
              </a:r>
              <a:endParaRPr lang="en-US" sz="3200" kern="0" dirty="0">
                <a:solidFill>
                  <a:schemeClr val="bg1"/>
                </a:solidFill>
                <a:latin typeface="Calibri Light" panose="020F0302020204030204" pitchFamily="34" charset="0"/>
                <a:ea typeface="DengXian Light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pic>
        <p:nvPicPr>
          <p:cNvPr id="2" name="Picture 2" descr="CHIẾN LƯỢC OKRs | Link Power">
            <a:extLst>
              <a:ext uri="{FF2B5EF4-FFF2-40B4-BE49-F238E27FC236}">
                <a16:creationId xmlns:a16="http://schemas.microsoft.com/office/drawing/2014/main" id="{50026ECA-E1FB-19F3-BC7F-EA240B631B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531" y="1585415"/>
            <a:ext cx="1169892" cy="1173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6B1F979-EE63-0E79-F188-BC322E47EE6F}"/>
              </a:ext>
            </a:extLst>
          </p:cNvPr>
          <p:cNvSpPr txBox="1"/>
          <p:nvPr/>
        </p:nvSpPr>
        <p:spPr>
          <a:xfrm>
            <a:off x="338528" y="3137552"/>
            <a:ext cx="49467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400" dirty="0"/>
              <a:t>Hoàn </a:t>
            </a:r>
            <a:r>
              <a:rPr lang="en-US" sz="2400" dirty="0" err="1"/>
              <a:t>thành</a:t>
            </a:r>
            <a:r>
              <a:rPr lang="en-US" sz="2400" dirty="0"/>
              <a:t> </a:t>
            </a:r>
            <a:r>
              <a:rPr lang="en-US" sz="2400" dirty="0" err="1"/>
              <a:t>mục</a:t>
            </a:r>
            <a:r>
              <a:rPr lang="en-US" sz="2400" dirty="0"/>
              <a:t> </a:t>
            </a:r>
            <a:r>
              <a:rPr lang="en-US" sz="2400" dirty="0" err="1"/>
              <a:t>tiêu</a:t>
            </a:r>
            <a:r>
              <a:rPr lang="en-US" sz="2400" dirty="0"/>
              <a:t> </a:t>
            </a:r>
            <a:r>
              <a:rPr lang="en-US" sz="2400" dirty="0" err="1"/>
              <a:t>đề</a:t>
            </a:r>
            <a:r>
              <a:rPr lang="en-US" sz="2400" dirty="0"/>
              <a:t> </a:t>
            </a:r>
            <a:r>
              <a:rPr lang="en-US" sz="2400" dirty="0" err="1"/>
              <a:t>tài</a:t>
            </a:r>
            <a:r>
              <a:rPr lang="en-US" sz="2400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855E2D-4C78-68F1-823C-4B4F33C65B04}"/>
              </a:ext>
            </a:extLst>
          </p:cNvPr>
          <p:cNvSpPr txBox="1"/>
          <p:nvPr/>
        </p:nvSpPr>
        <p:spPr>
          <a:xfrm>
            <a:off x="338527" y="3897154"/>
            <a:ext cx="55863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400" dirty="0"/>
              <a:t>Hoàn </a:t>
            </a:r>
            <a:r>
              <a:rPr lang="en-US" sz="2400" dirty="0" err="1"/>
              <a:t>thành</a:t>
            </a:r>
            <a:r>
              <a:rPr lang="en-US" sz="2400" dirty="0"/>
              <a:t> </a:t>
            </a:r>
            <a:r>
              <a:rPr lang="en-US" sz="2400" dirty="0" err="1"/>
              <a:t>được</a:t>
            </a:r>
            <a:r>
              <a:rPr lang="en-US" sz="2400" dirty="0"/>
              <a:t> </a:t>
            </a:r>
            <a:r>
              <a:rPr lang="en-US" sz="2400" dirty="0" err="1"/>
              <a:t>các</a:t>
            </a:r>
            <a:r>
              <a:rPr lang="en-US" sz="2400" dirty="0"/>
              <a:t> </a:t>
            </a:r>
            <a:r>
              <a:rPr lang="en-US" sz="2400" dirty="0" err="1"/>
              <a:t>chức</a:t>
            </a:r>
            <a:r>
              <a:rPr lang="en-US" sz="2400" dirty="0"/>
              <a:t> </a:t>
            </a:r>
            <a:r>
              <a:rPr lang="en-US" sz="2400" dirty="0" err="1"/>
              <a:t>năng</a:t>
            </a:r>
            <a:r>
              <a:rPr lang="en-US" sz="2400" dirty="0"/>
              <a:t> </a:t>
            </a:r>
            <a:r>
              <a:rPr lang="en-US" sz="2400" dirty="0" err="1"/>
              <a:t>đề</a:t>
            </a:r>
            <a:r>
              <a:rPr lang="en-US" sz="2400" dirty="0"/>
              <a:t> </a:t>
            </a:r>
            <a:r>
              <a:rPr lang="en-US" sz="2400" dirty="0" err="1"/>
              <a:t>ra</a:t>
            </a:r>
            <a:endParaRPr lang="en-US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D36154-C7C7-00A0-DA6F-CFBF8B85FFF5}"/>
              </a:ext>
            </a:extLst>
          </p:cNvPr>
          <p:cNvSpPr txBox="1"/>
          <p:nvPr/>
        </p:nvSpPr>
        <p:spPr>
          <a:xfrm>
            <a:off x="338528" y="4656757"/>
            <a:ext cx="54963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400" dirty="0" err="1"/>
              <a:t>Hiểu</a:t>
            </a:r>
            <a:r>
              <a:rPr lang="en-US" sz="2400" dirty="0"/>
              <a:t> </a:t>
            </a:r>
            <a:r>
              <a:rPr lang="en-US" sz="2400" dirty="0" err="1"/>
              <a:t>rõ</a:t>
            </a:r>
            <a:r>
              <a:rPr lang="en-US" sz="2400" dirty="0"/>
              <a:t> </a:t>
            </a:r>
            <a:r>
              <a:rPr lang="en-US" sz="2400" dirty="0" err="1"/>
              <a:t>quy</a:t>
            </a:r>
            <a:r>
              <a:rPr lang="en-US" sz="2400" dirty="0"/>
              <a:t> </a:t>
            </a:r>
            <a:r>
              <a:rPr lang="en-US" sz="2400" dirty="0" err="1"/>
              <a:t>trình</a:t>
            </a:r>
            <a:r>
              <a:rPr lang="en-US" sz="2400" dirty="0"/>
              <a:t> </a:t>
            </a:r>
            <a:r>
              <a:rPr lang="en-US" sz="2400" dirty="0" err="1"/>
              <a:t>phân</a:t>
            </a:r>
            <a:r>
              <a:rPr lang="en-US" sz="2400" dirty="0"/>
              <a:t> </a:t>
            </a:r>
            <a:r>
              <a:rPr lang="en-US" sz="2400" dirty="0" err="1"/>
              <a:t>tích</a:t>
            </a:r>
            <a:r>
              <a:rPr lang="en-US" sz="2400" dirty="0"/>
              <a:t> </a:t>
            </a:r>
            <a:r>
              <a:rPr lang="en-US" sz="2400" dirty="0" err="1"/>
              <a:t>và</a:t>
            </a:r>
            <a:r>
              <a:rPr lang="en-US" sz="2400" dirty="0"/>
              <a:t> </a:t>
            </a:r>
            <a:r>
              <a:rPr lang="en-US" sz="2400" dirty="0" err="1"/>
              <a:t>thiết</a:t>
            </a:r>
            <a:r>
              <a:rPr lang="en-US" sz="2400" dirty="0"/>
              <a:t> </a:t>
            </a:r>
            <a:r>
              <a:rPr lang="en-US" sz="2400" dirty="0" err="1"/>
              <a:t>kế</a:t>
            </a:r>
            <a:r>
              <a:rPr lang="en-US" sz="2400" dirty="0"/>
              <a:t> </a:t>
            </a:r>
            <a:r>
              <a:rPr lang="en-US" sz="2400" dirty="0" err="1"/>
              <a:t>ứng</a:t>
            </a:r>
            <a:r>
              <a:rPr lang="en-US" sz="2400" dirty="0"/>
              <a:t> </a:t>
            </a:r>
            <a:r>
              <a:rPr lang="en-US" sz="2400" dirty="0" err="1"/>
              <a:t>dụng</a:t>
            </a:r>
            <a:r>
              <a:rPr lang="en-US" sz="2400" dirty="0"/>
              <a:t> ban </a:t>
            </a:r>
            <a:r>
              <a:rPr lang="en-US" sz="2400" dirty="0" err="1"/>
              <a:t>đầu</a:t>
            </a:r>
            <a:endParaRPr 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542437-8132-5190-DE44-84EBD0F3A0C0}"/>
              </a:ext>
            </a:extLst>
          </p:cNvPr>
          <p:cNvSpPr txBox="1"/>
          <p:nvPr/>
        </p:nvSpPr>
        <p:spPr>
          <a:xfrm>
            <a:off x="338526" y="5518532"/>
            <a:ext cx="54963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400" dirty="0" err="1"/>
              <a:t>Biết</a:t>
            </a:r>
            <a:r>
              <a:rPr lang="en-US" sz="2400" dirty="0"/>
              <a:t> </a:t>
            </a:r>
            <a:r>
              <a:rPr lang="en-US" sz="2400" dirty="0" err="1"/>
              <a:t>được</a:t>
            </a:r>
            <a:r>
              <a:rPr lang="en-US" sz="2400" dirty="0"/>
              <a:t> </a:t>
            </a:r>
            <a:r>
              <a:rPr lang="en-US" sz="2400" dirty="0" err="1"/>
              <a:t>các</a:t>
            </a:r>
            <a:r>
              <a:rPr lang="en-US" sz="2400" dirty="0"/>
              <a:t> </a:t>
            </a:r>
            <a:r>
              <a:rPr lang="en-US" sz="2400" dirty="0" err="1"/>
              <a:t>thức</a:t>
            </a:r>
            <a:r>
              <a:rPr lang="en-US" sz="2400" dirty="0"/>
              <a:t> </a:t>
            </a:r>
            <a:r>
              <a:rPr lang="en-US" sz="2400" dirty="0" err="1"/>
              <a:t>hoạt</a:t>
            </a:r>
            <a:r>
              <a:rPr lang="en-US" sz="2400" dirty="0"/>
              <a:t> </a:t>
            </a:r>
            <a:r>
              <a:rPr lang="en-US" sz="2400" dirty="0" err="1"/>
              <a:t>hoạt</a:t>
            </a:r>
            <a:r>
              <a:rPr lang="en-US" sz="2400" dirty="0"/>
              <a:t> </a:t>
            </a:r>
            <a:r>
              <a:rPr lang="en-US" sz="2400" dirty="0" err="1"/>
              <a:t>động</a:t>
            </a:r>
            <a:r>
              <a:rPr lang="en-US" sz="2400" dirty="0"/>
              <a:t> </a:t>
            </a:r>
            <a:r>
              <a:rPr lang="en-US" sz="2400" dirty="0" err="1"/>
              <a:t>của</a:t>
            </a:r>
            <a:r>
              <a:rPr lang="en-US" sz="2400" dirty="0"/>
              <a:t> </a:t>
            </a:r>
            <a:r>
              <a:rPr lang="en-US" sz="2400" dirty="0" err="1"/>
              <a:t>Kmeans</a:t>
            </a:r>
            <a:r>
              <a:rPr lang="en-US" sz="2400" dirty="0"/>
              <a:t> </a:t>
            </a:r>
            <a:r>
              <a:rPr lang="en-US" sz="2400" dirty="0" err="1"/>
              <a:t>và</a:t>
            </a:r>
            <a:r>
              <a:rPr lang="en-US" sz="2400" dirty="0"/>
              <a:t> </a:t>
            </a:r>
            <a:r>
              <a:rPr lang="en-US" sz="2400" dirty="0" err="1"/>
              <a:t>sử</a:t>
            </a:r>
            <a:r>
              <a:rPr lang="en-US" sz="2400" dirty="0"/>
              <a:t> </a:t>
            </a:r>
            <a:r>
              <a:rPr lang="en-US" sz="2400" dirty="0" err="1"/>
              <a:t>lý</a:t>
            </a:r>
            <a:r>
              <a:rPr lang="en-US" sz="2400" dirty="0"/>
              <a:t> </a:t>
            </a:r>
            <a:r>
              <a:rPr lang="en-US" sz="2400" dirty="0" err="1"/>
              <a:t>ngôn</a:t>
            </a:r>
            <a:r>
              <a:rPr lang="en-US" sz="2400" dirty="0"/>
              <a:t> </a:t>
            </a:r>
            <a:r>
              <a:rPr lang="en-US" sz="2400" dirty="0" err="1"/>
              <a:t>ngữ</a:t>
            </a:r>
            <a:endParaRPr lang="en-US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7F14B1-E379-7401-077D-0FFF71344465}"/>
              </a:ext>
            </a:extLst>
          </p:cNvPr>
          <p:cNvSpPr txBox="1"/>
          <p:nvPr/>
        </p:nvSpPr>
        <p:spPr>
          <a:xfrm>
            <a:off x="2235417" y="1882556"/>
            <a:ext cx="23530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Kết</a:t>
            </a:r>
            <a:r>
              <a:rPr lang="en-US" sz="2400" dirty="0"/>
              <a:t> </a:t>
            </a:r>
            <a:r>
              <a:rPr lang="en-US" sz="2400" dirty="0" err="1"/>
              <a:t>quả</a:t>
            </a:r>
            <a:r>
              <a:rPr lang="en-US" sz="2400" dirty="0"/>
              <a:t> </a:t>
            </a:r>
            <a:r>
              <a:rPr lang="en-US" sz="2400" dirty="0" err="1"/>
              <a:t>đạt</a:t>
            </a:r>
            <a:r>
              <a:rPr lang="en-US" sz="2400" dirty="0"/>
              <a:t> </a:t>
            </a:r>
            <a:r>
              <a:rPr lang="en-US" sz="2400" dirty="0" err="1"/>
              <a:t>được</a:t>
            </a:r>
            <a:endParaRPr lang="en-US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7A70422-527F-77AB-851D-2DB066AF5769}"/>
              </a:ext>
            </a:extLst>
          </p:cNvPr>
          <p:cNvSpPr txBox="1"/>
          <p:nvPr/>
        </p:nvSpPr>
        <p:spPr>
          <a:xfrm>
            <a:off x="6974173" y="3110096"/>
            <a:ext cx="49467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400" dirty="0" err="1"/>
              <a:t>Áp</a:t>
            </a:r>
            <a:r>
              <a:rPr lang="en-US" sz="2400" dirty="0"/>
              <a:t> </a:t>
            </a:r>
            <a:r>
              <a:rPr lang="en-US" sz="2400" dirty="0" err="1"/>
              <a:t>dụng</a:t>
            </a:r>
            <a:r>
              <a:rPr lang="en-US" sz="2400" dirty="0"/>
              <a:t> </a:t>
            </a:r>
            <a:r>
              <a:rPr lang="en-US" sz="2400" dirty="0" err="1"/>
              <a:t>các</a:t>
            </a:r>
            <a:r>
              <a:rPr lang="en-US" sz="2400" dirty="0"/>
              <a:t> </a:t>
            </a:r>
            <a:r>
              <a:rPr lang="en-US" sz="2400" dirty="0" err="1"/>
              <a:t>kỹ</a:t>
            </a:r>
            <a:r>
              <a:rPr lang="en-US" sz="2400" dirty="0"/>
              <a:t> </a:t>
            </a:r>
            <a:r>
              <a:rPr lang="en-US" sz="2400" dirty="0" err="1"/>
              <a:t>thuật</a:t>
            </a:r>
            <a:r>
              <a:rPr lang="en-US" sz="2400" dirty="0"/>
              <a:t> Al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46890A-7F1A-C77C-75A6-AFA763E47E30}"/>
              </a:ext>
            </a:extLst>
          </p:cNvPr>
          <p:cNvSpPr txBox="1"/>
          <p:nvPr/>
        </p:nvSpPr>
        <p:spPr>
          <a:xfrm>
            <a:off x="6974173" y="3869698"/>
            <a:ext cx="55863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400" dirty="0" err="1"/>
              <a:t>Kiểm</a:t>
            </a:r>
            <a:r>
              <a:rPr lang="en-US" sz="2400" dirty="0"/>
              <a:t> </a:t>
            </a:r>
            <a:r>
              <a:rPr lang="en-US" sz="2400" dirty="0" err="1"/>
              <a:t>tra</a:t>
            </a:r>
            <a:r>
              <a:rPr lang="en-US" sz="2400" dirty="0"/>
              <a:t> </a:t>
            </a:r>
            <a:r>
              <a:rPr lang="en-US" sz="2400" dirty="0" err="1"/>
              <a:t>đạo</a:t>
            </a:r>
            <a:r>
              <a:rPr lang="en-US" sz="2400" dirty="0"/>
              <a:t> </a:t>
            </a:r>
            <a:r>
              <a:rPr lang="en-US" sz="2400" dirty="0" err="1"/>
              <a:t>văn</a:t>
            </a:r>
            <a:r>
              <a:rPr lang="en-US" sz="2400" dirty="0"/>
              <a:t> </a:t>
            </a:r>
            <a:r>
              <a:rPr lang="en-US" sz="2400" dirty="0" err="1"/>
              <a:t>về</a:t>
            </a:r>
            <a:r>
              <a:rPr lang="en-US" sz="2400" dirty="0"/>
              <a:t> </a:t>
            </a:r>
            <a:r>
              <a:rPr lang="en-US" sz="2400" dirty="0" err="1"/>
              <a:t>mặt</a:t>
            </a:r>
            <a:r>
              <a:rPr lang="en-US" sz="2400" dirty="0"/>
              <a:t> </a:t>
            </a:r>
            <a:r>
              <a:rPr lang="en-US" sz="2400" dirty="0" err="1"/>
              <a:t>ngữ</a:t>
            </a:r>
            <a:r>
              <a:rPr lang="en-US" sz="2400" dirty="0"/>
              <a:t> </a:t>
            </a:r>
            <a:r>
              <a:rPr lang="en-US" sz="2400" dirty="0" err="1"/>
              <a:t>nghĩa</a:t>
            </a:r>
            <a:endParaRPr lang="en-US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2C8596-097E-9000-F045-CB3D7092EC27}"/>
              </a:ext>
            </a:extLst>
          </p:cNvPr>
          <p:cNvSpPr txBox="1"/>
          <p:nvPr/>
        </p:nvSpPr>
        <p:spPr>
          <a:xfrm>
            <a:off x="6974173" y="4629301"/>
            <a:ext cx="54963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400" dirty="0" err="1"/>
              <a:t>Phát</a:t>
            </a:r>
            <a:r>
              <a:rPr lang="en-US" sz="2400" dirty="0"/>
              <a:t> </a:t>
            </a:r>
            <a:r>
              <a:rPr lang="en-US" sz="2400" dirty="0" err="1"/>
              <a:t>triển</a:t>
            </a:r>
            <a:r>
              <a:rPr lang="en-US" sz="2400" dirty="0"/>
              <a:t> </a:t>
            </a:r>
            <a:r>
              <a:rPr lang="en-US" sz="2400" dirty="0" err="1"/>
              <a:t>thư</a:t>
            </a:r>
            <a:r>
              <a:rPr lang="en-US" sz="2400" dirty="0"/>
              <a:t> </a:t>
            </a:r>
            <a:r>
              <a:rPr lang="en-US" sz="2400" dirty="0" err="1"/>
              <a:t>viện</a:t>
            </a:r>
            <a:r>
              <a:rPr lang="en-US" sz="2400" dirty="0"/>
              <a:t> office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A2AF316-8386-A82A-C41F-92A638B1FFB2}"/>
              </a:ext>
            </a:extLst>
          </p:cNvPr>
          <p:cNvSpPr txBox="1"/>
          <p:nvPr/>
        </p:nvSpPr>
        <p:spPr>
          <a:xfrm>
            <a:off x="9424824" y="1933901"/>
            <a:ext cx="23522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Hướng</a:t>
            </a:r>
            <a:r>
              <a:rPr lang="en-US" sz="2400" dirty="0"/>
              <a:t> </a:t>
            </a:r>
            <a:r>
              <a:rPr lang="en-US" sz="2400" dirty="0" err="1"/>
              <a:t>phát</a:t>
            </a:r>
            <a:r>
              <a:rPr lang="en-US" sz="2400" dirty="0"/>
              <a:t> </a:t>
            </a:r>
            <a:r>
              <a:rPr lang="en-US" sz="2400" dirty="0" err="1"/>
              <a:t>triển</a:t>
            </a:r>
            <a:endParaRPr lang="en-US" sz="2400" dirty="0"/>
          </a:p>
        </p:txBody>
      </p:sp>
      <p:pic>
        <p:nvPicPr>
          <p:cNvPr id="16" name="Picture 4" descr="Đào tạo kỹ năng phát triển cá nhân - Công Ty Cổ Phần Phát Triển Open End">
            <a:extLst>
              <a:ext uri="{FF2B5EF4-FFF2-40B4-BE49-F238E27FC236}">
                <a16:creationId xmlns:a16="http://schemas.microsoft.com/office/drawing/2014/main" id="{5B397856-2F8C-613F-EF34-663C576ADE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5206" y="1806797"/>
            <a:ext cx="2215659" cy="1107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624805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0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5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1" grpId="0"/>
      <p:bldP spid="12" grpId="0"/>
      <p:bldP spid="13" grpId="0"/>
      <p:bldP spid="1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2D30B17-EFD5-45C4-A9B0-656287E15D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C45E4CE-4578-4299-ADB4-13F8EF0DB7B3}"/>
              </a:ext>
            </a:extLst>
          </p:cNvPr>
          <p:cNvSpPr txBox="1"/>
          <p:nvPr/>
        </p:nvSpPr>
        <p:spPr>
          <a:xfrm>
            <a:off x="-5253843" y="7574087"/>
            <a:ext cx="75816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3200">
                <a:latin typeface="Nunito" pitchFamily="2" charset="-93"/>
                <a:cs typeface="Calibri" panose="020F0502020204030204" pitchFamily="34" charset="0"/>
              </a:rPr>
              <a:t>BÁO CÁO TỐT NGHIỆP</a:t>
            </a:r>
            <a:endParaRPr lang="en-US" sz="3200">
              <a:latin typeface="Nunito" pitchFamily="2" charset="-93"/>
              <a:cs typeface="Calibri" panose="020F0502020204030204" pitchFamily="34" charset="0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845F7C8-F78E-4F04-B085-C360D8B9EEC5}"/>
              </a:ext>
            </a:extLst>
          </p:cNvPr>
          <p:cNvGraphicFramePr>
            <a:graphicFrameLocks noGrp="1"/>
          </p:cNvGraphicFramePr>
          <p:nvPr/>
        </p:nvGraphicFramePr>
        <p:xfrm>
          <a:off x="236329" y="2389581"/>
          <a:ext cx="11719341" cy="232219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719341">
                  <a:extLst>
                    <a:ext uri="{9D8B030D-6E8A-4147-A177-3AD203B41FA5}">
                      <a16:colId xmlns:a16="http://schemas.microsoft.com/office/drawing/2014/main" val="371058154"/>
                    </a:ext>
                  </a:extLst>
                </a:gridCol>
              </a:tblGrid>
              <a:tr h="2314701">
                <a:tc>
                  <a:txBody>
                    <a:bodyPr/>
                    <a:lstStyle/>
                    <a:p>
                      <a:pPr marL="165735" algn="ct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5300" b="1">
                          <a:effectLst/>
                          <a:latin typeface="Nunito" pitchFamily="2" charset="-93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EM XIN TRÂN TRỌNG CẢM ƠN QUÝ THẦY CÔ VÀ CÁC BẠN</a:t>
                      </a:r>
                    </a:p>
                  </a:txBody>
                  <a:tcPr marL="167732" marR="167732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5017479"/>
                  </a:ext>
                </a:extLst>
              </a:tr>
            </a:tbl>
          </a:graphicData>
        </a:graphic>
      </p:graphicFrame>
      <p:sp>
        <p:nvSpPr>
          <p:cNvPr id="12" name="TextBox 4">
            <a:extLst>
              <a:ext uri="{FF2B5EF4-FFF2-40B4-BE49-F238E27FC236}">
                <a16:creationId xmlns:a16="http://schemas.microsoft.com/office/drawing/2014/main" id="{0B6F17C1-6983-4109-9B73-5CA9446BBF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4977" y="-26884"/>
            <a:ext cx="10502047" cy="1154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ts val="1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2800" b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–"/>
              <a:defRPr sz="24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20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–"/>
              <a:defRPr sz="20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20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20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20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20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20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2400" dirty="0">
                <a:solidFill>
                  <a:schemeClr val="bg1"/>
                </a:solidFill>
                <a:latin typeface="Nunito" pitchFamily="2" charset="-93"/>
                <a:cs typeface="Calibri" panose="020F0502020204030204" pitchFamily="34" charset="0"/>
              </a:rPr>
              <a:t>PHÂN HIỆU TRƯỜNG ĐẠI  HỌC GIAO THÔNG VẬN TẢI TẠI TPHCM</a:t>
            </a:r>
            <a:br>
              <a:rPr lang="en-US" altLang="en-US" sz="2400" dirty="0">
                <a:solidFill>
                  <a:schemeClr val="bg1"/>
                </a:solidFill>
                <a:latin typeface="Nunito" pitchFamily="2" charset="-93"/>
                <a:cs typeface="Calibri" panose="020F0502020204030204" pitchFamily="34" charset="0"/>
              </a:rPr>
            </a:br>
            <a:r>
              <a:rPr lang="en-US" altLang="en-US" sz="2400">
                <a:solidFill>
                  <a:schemeClr val="bg1"/>
                </a:solidFill>
                <a:latin typeface="Nunito" pitchFamily="2" charset="-93"/>
                <a:cs typeface="Calibri" panose="020F0502020204030204" pitchFamily="34" charset="0"/>
              </a:rPr>
              <a:t>BỘ MÔN CÔNG NGHỆ THÔNG TIN</a:t>
            </a:r>
            <a:endParaRPr lang="en-US" altLang="en-US" sz="2400" dirty="0">
              <a:solidFill>
                <a:schemeClr val="bg1"/>
              </a:solidFill>
              <a:latin typeface="Nunito" pitchFamily="2" charset="-93"/>
              <a:cs typeface="Calibri" panose="020F050202020403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B99BD54-43F5-45A4-ADD5-4096FDA30BB0}"/>
              </a:ext>
            </a:extLst>
          </p:cNvPr>
          <p:cNvCxnSpPr>
            <a:cxnSpLocks/>
          </p:cNvCxnSpPr>
          <p:nvPr/>
        </p:nvCxnSpPr>
        <p:spPr>
          <a:xfrm>
            <a:off x="1077296" y="5015580"/>
            <a:ext cx="10037408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3628676"/>
      </p:ext>
    </p:extLst>
  </p:cSld>
  <p:clrMapOvr>
    <a:masterClrMapping/>
  </p:clrMapOvr>
  <p:transition>
    <p:split orient="vert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C708CA0-8D76-410C-B545-22C8CE688D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1F0C9B3-6F23-489C-A44A-011882491CC8}"/>
              </a:ext>
            </a:extLst>
          </p:cNvPr>
          <p:cNvSpPr txBox="1"/>
          <p:nvPr/>
        </p:nvSpPr>
        <p:spPr>
          <a:xfrm>
            <a:off x="2305197" y="279283"/>
            <a:ext cx="75816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>
                <a:solidFill>
                  <a:schemeClr val="bg1"/>
                </a:solidFill>
                <a:latin typeface="Nunito" pitchFamily="2" charset="-93"/>
                <a:cs typeface="Arial" panose="020B0604020202020204" pitchFamily="34" charset="0"/>
              </a:rPr>
              <a:t>NỘI DUNG</a:t>
            </a:r>
          </a:p>
        </p:txBody>
      </p:sp>
      <p:sp>
        <p:nvSpPr>
          <p:cNvPr id="9" name="Arrow: Chevron 8">
            <a:extLst>
              <a:ext uri="{FF2B5EF4-FFF2-40B4-BE49-F238E27FC236}">
                <a16:creationId xmlns:a16="http://schemas.microsoft.com/office/drawing/2014/main" id="{94663197-AB47-4C9E-9E9A-D8204C58CACE}"/>
              </a:ext>
            </a:extLst>
          </p:cNvPr>
          <p:cNvSpPr/>
          <p:nvPr/>
        </p:nvSpPr>
        <p:spPr>
          <a:xfrm>
            <a:off x="99086" y="2835159"/>
            <a:ext cx="3782034" cy="1384995"/>
          </a:xfrm>
          <a:prstGeom prst="chevron">
            <a:avLst/>
          </a:prstGeom>
          <a:solidFill>
            <a:srgbClr val="EFEFE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r>
              <a:rPr lang="en-US" sz="2800">
                <a:solidFill>
                  <a:schemeClr val="tx2">
                    <a:lumMod val="75000"/>
                  </a:schemeClr>
                </a:solidFill>
                <a:latin typeface="Nunito" pitchFamily="2" charset="-93"/>
                <a:cs typeface="Arial" panose="020B0604020202020204" pitchFamily="34" charset="0"/>
              </a:rPr>
              <a:t>1. Tổng quan đề tài</a:t>
            </a:r>
          </a:p>
        </p:txBody>
      </p:sp>
      <p:sp>
        <p:nvSpPr>
          <p:cNvPr id="10" name="Arrow: Chevron 9">
            <a:extLst>
              <a:ext uri="{FF2B5EF4-FFF2-40B4-BE49-F238E27FC236}">
                <a16:creationId xmlns:a16="http://schemas.microsoft.com/office/drawing/2014/main" id="{C5DB5AD9-C1EC-4CDE-9CCE-B1CBDB31F9A2}"/>
              </a:ext>
            </a:extLst>
          </p:cNvPr>
          <p:cNvSpPr/>
          <p:nvPr/>
        </p:nvSpPr>
        <p:spPr>
          <a:xfrm>
            <a:off x="3573951" y="2835159"/>
            <a:ext cx="4572000" cy="1384995"/>
          </a:xfrm>
          <a:prstGeom prst="chevron">
            <a:avLst/>
          </a:prstGeom>
          <a:solidFill>
            <a:srgbClr val="EFEFE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anchor="ctr">
            <a:noAutofit/>
          </a:bodyPr>
          <a:lstStyle/>
          <a:p>
            <a:r>
              <a:rPr lang="en-US" sz="2800">
                <a:solidFill>
                  <a:schemeClr val="tx2">
                    <a:lumMod val="75000"/>
                  </a:schemeClr>
                </a:solidFill>
                <a:latin typeface="Nunito" pitchFamily="2" charset="-93"/>
                <a:cs typeface="Arial" panose="020B0604020202020204" pitchFamily="34" charset="0"/>
              </a:rPr>
              <a:t>2. Phân tích thiết kế hệ thống</a:t>
            </a:r>
          </a:p>
        </p:txBody>
      </p:sp>
      <p:sp>
        <p:nvSpPr>
          <p:cNvPr id="11" name="Arrow: Chevron 10">
            <a:extLst>
              <a:ext uri="{FF2B5EF4-FFF2-40B4-BE49-F238E27FC236}">
                <a16:creationId xmlns:a16="http://schemas.microsoft.com/office/drawing/2014/main" id="{007B1DBB-3CCC-46D3-87CA-CFC67F237CAA}"/>
              </a:ext>
            </a:extLst>
          </p:cNvPr>
          <p:cNvSpPr/>
          <p:nvPr/>
        </p:nvSpPr>
        <p:spPr>
          <a:xfrm>
            <a:off x="7838781" y="2835159"/>
            <a:ext cx="4318612" cy="1384995"/>
          </a:xfrm>
          <a:prstGeom prst="chevron">
            <a:avLst/>
          </a:prstGeom>
          <a:solidFill>
            <a:srgbClr val="EFEFE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r>
              <a:rPr lang="en-US" sz="2800">
                <a:solidFill>
                  <a:schemeClr val="tx2">
                    <a:lumMod val="75000"/>
                  </a:schemeClr>
                </a:solidFill>
                <a:latin typeface="Nunito" pitchFamily="2" charset="-93"/>
                <a:cs typeface="Arial" panose="020B0604020202020204" pitchFamily="34" charset="0"/>
              </a:rPr>
              <a:t>3. Demo ứng dụng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02D059E-B530-4D28-AE52-ED5911196455}"/>
              </a:ext>
            </a:extLst>
          </p:cNvPr>
          <p:cNvGrpSpPr/>
          <p:nvPr/>
        </p:nvGrpSpPr>
        <p:grpSpPr>
          <a:xfrm>
            <a:off x="3356781" y="2835159"/>
            <a:ext cx="692498" cy="1384995"/>
            <a:chOff x="3356781" y="2835159"/>
            <a:chExt cx="692498" cy="1384995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682220B2-9BEB-46C0-929C-895B4324DACE}"/>
                </a:ext>
              </a:extLst>
            </p:cNvPr>
            <p:cNvCxnSpPr>
              <a:cxnSpLocks/>
            </p:cNvCxnSpPr>
            <p:nvPr/>
          </p:nvCxnSpPr>
          <p:spPr>
            <a:xfrm>
              <a:off x="3356781" y="2835159"/>
              <a:ext cx="692498" cy="692498"/>
            </a:xfrm>
            <a:prstGeom prst="line">
              <a:avLst/>
            </a:prstGeom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88030CA-F2EC-46EF-A085-7AC8476408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56781" y="3527657"/>
              <a:ext cx="692498" cy="692497"/>
            </a:xfrm>
            <a:prstGeom prst="line">
              <a:avLst/>
            </a:prstGeom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0B84D56-AA8D-4E9F-8CF8-E5E96A7820EA}"/>
              </a:ext>
            </a:extLst>
          </p:cNvPr>
          <p:cNvGrpSpPr/>
          <p:nvPr/>
        </p:nvGrpSpPr>
        <p:grpSpPr>
          <a:xfrm>
            <a:off x="7629063" y="2835159"/>
            <a:ext cx="692498" cy="1384995"/>
            <a:chOff x="7629063" y="2835159"/>
            <a:chExt cx="692498" cy="1384995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17BEBB94-7B46-4F99-9928-C98DD389ECFB}"/>
                </a:ext>
              </a:extLst>
            </p:cNvPr>
            <p:cNvCxnSpPr>
              <a:cxnSpLocks/>
            </p:cNvCxnSpPr>
            <p:nvPr/>
          </p:nvCxnSpPr>
          <p:spPr>
            <a:xfrm>
              <a:off x="7629063" y="2835159"/>
              <a:ext cx="692498" cy="692498"/>
            </a:xfrm>
            <a:prstGeom prst="line">
              <a:avLst/>
            </a:prstGeom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D512DA2-DD1C-4239-8BF3-1ECD73A467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629063" y="3527657"/>
              <a:ext cx="692498" cy="692497"/>
            </a:xfrm>
            <a:prstGeom prst="line">
              <a:avLst/>
            </a:prstGeom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4203945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D431BA30-E938-44E2-8FB2-5BCD3FF4A7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5CA60501-E512-4F19-A913-22F5CB3F0588}"/>
              </a:ext>
            </a:extLst>
          </p:cNvPr>
          <p:cNvGrpSpPr/>
          <p:nvPr/>
        </p:nvGrpSpPr>
        <p:grpSpPr>
          <a:xfrm>
            <a:off x="1194509" y="237565"/>
            <a:ext cx="6136682" cy="668137"/>
            <a:chOff x="923287" y="1054140"/>
            <a:chExt cx="6136682" cy="668137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F58B27B-027F-4DD6-BC31-49F6C892D98B}"/>
                </a:ext>
              </a:extLst>
            </p:cNvPr>
            <p:cNvSpPr/>
            <p:nvPr/>
          </p:nvSpPr>
          <p:spPr>
            <a:xfrm>
              <a:off x="2397950" y="1054140"/>
              <a:ext cx="4662019" cy="668137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DD8FEEE-62E8-4F9C-8CB9-876902302E00}"/>
                </a:ext>
              </a:extLst>
            </p:cNvPr>
            <p:cNvSpPr txBox="1"/>
            <p:nvPr/>
          </p:nvSpPr>
          <p:spPr>
            <a:xfrm>
              <a:off x="923287" y="1054140"/>
              <a:ext cx="4662019" cy="66813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5245" tIns="55245" rIns="55245" bIns="55245" numCol="1" spcCol="1270" anchor="b" anchorCtr="0">
              <a:noAutofit/>
            </a:bodyPr>
            <a:lstStyle/>
            <a:p>
              <a:pPr marL="0" lvl="0" indent="0" algn="l" defTabSz="1289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900" kern="1200">
                  <a:solidFill>
                    <a:schemeClr val="bg1"/>
                  </a:solidFill>
                  <a:latin typeface="Nunito" pitchFamily="2" charset="-93"/>
                  <a:cs typeface="Arial" panose="020B0604020202020204" pitchFamily="34" charset="0"/>
                </a:rPr>
                <a:t>TỔNG QUAN ĐỀ TÀI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FCD6CC0-0AAA-4C07-AEFB-63B5C38DDFC8}"/>
              </a:ext>
            </a:extLst>
          </p:cNvPr>
          <p:cNvGrpSpPr/>
          <p:nvPr/>
        </p:nvGrpSpPr>
        <p:grpSpPr>
          <a:xfrm>
            <a:off x="271222" y="292077"/>
            <a:ext cx="757478" cy="559113"/>
            <a:chOff x="0" y="1108652"/>
            <a:chExt cx="1951634" cy="559113"/>
          </a:xfr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t="100000" r="100000"/>
            </a:path>
            <a:tileRect l="-100000" b="-100000"/>
          </a:gradFill>
        </p:grpSpPr>
        <p:sp>
          <p:nvSpPr>
            <p:cNvPr id="25" name="Rectangle: Top Corners Rounded 24">
              <a:extLst>
                <a:ext uri="{FF2B5EF4-FFF2-40B4-BE49-F238E27FC236}">
                  <a16:creationId xmlns:a16="http://schemas.microsoft.com/office/drawing/2014/main" id="{D5AF7F5B-633D-4809-806B-41948663F180}"/>
                </a:ext>
              </a:extLst>
            </p:cNvPr>
            <p:cNvSpPr/>
            <p:nvPr/>
          </p:nvSpPr>
          <p:spPr>
            <a:xfrm>
              <a:off x="0" y="1108652"/>
              <a:ext cx="1951634" cy="559113"/>
            </a:xfrm>
            <a:prstGeom prst="round2SameRect">
              <a:avLst>
                <a:gd name="adj1" fmla="val 16670"/>
                <a:gd name="adj2" fmla="val 0"/>
              </a:avLst>
            </a:prstGeom>
            <a:grpFill/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6" name="Rectangle: Top Corners Rounded 6">
              <a:extLst>
                <a:ext uri="{FF2B5EF4-FFF2-40B4-BE49-F238E27FC236}">
                  <a16:creationId xmlns:a16="http://schemas.microsoft.com/office/drawing/2014/main" id="{8DA55465-1AEA-47AD-BEF0-D3A6B9254547}"/>
                </a:ext>
              </a:extLst>
            </p:cNvPr>
            <p:cNvSpPr txBox="1"/>
            <p:nvPr/>
          </p:nvSpPr>
          <p:spPr>
            <a:xfrm>
              <a:off x="27299" y="1135951"/>
              <a:ext cx="1897036" cy="531814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5245" tIns="55245" rIns="55245" bIns="55245" numCol="1" spcCol="1270" anchor="ctr" anchorCtr="0">
              <a:noAutofit/>
            </a:bodyPr>
            <a:lstStyle/>
            <a:p>
              <a:pPr marL="0" lvl="0" indent="0" algn="ctr" defTabSz="1289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900">
                  <a:solidFill>
                    <a:schemeClr val="bg1"/>
                  </a:solidFill>
                </a:rPr>
                <a:t>1</a:t>
              </a:r>
              <a:endParaRPr lang="en-US" sz="2900" kern="1200">
                <a:solidFill>
                  <a:schemeClr val="bg1"/>
                </a:solidFill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ECE0BEC9-FE2A-4E92-8869-321823B4EA70}"/>
              </a:ext>
            </a:extLst>
          </p:cNvPr>
          <p:cNvSpPr txBox="1"/>
          <p:nvPr/>
        </p:nvSpPr>
        <p:spPr>
          <a:xfrm>
            <a:off x="203200" y="1402286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Nunito" pitchFamily="2" charset="-93"/>
              </a:rPr>
              <a:t>1.1 </a:t>
            </a:r>
            <a:r>
              <a:rPr lang="en-US" sz="2400" b="1" dirty="0" err="1">
                <a:latin typeface="Nunito" pitchFamily="2" charset="-93"/>
              </a:rPr>
              <a:t>Đặt</a:t>
            </a:r>
            <a:r>
              <a:rPr lang="en-US" sz="2400" b="1" dirty="0">
                <a:latin typeface="Nunito" pitchFamily="2" charset="-93"/>
              </a:rPr>
              <a:t> </a:t>
            </a:r>
            <a:r>
              <a:rPr lang="en-US" sz="2400" b="1" dirty="0" err="1">
                <a:latin typeface="Nunito" pitchFamily="2" charset="-93"/>
              </a:rPr>
              <a:t>vấn</a:t>
            </a:r>
            <a:r>
              <a:rPr lang="en-US" sz="2400" b="1" dirty="0">
                <a:latin typeface="Nunito" pitchFamily="2" charset="-93"/>
              </a:rPr>
              <a:t> </a:t>
            </a:r>
            <a:r>
              <a:rPr lang="en-US" sz="2400" b="1" dirty="0" err="1">
                <a:latin typeface="Nunito" pitchFamily="2" charset="-93"/>
              </a:rPr>
              <a:t>đề</a:t>
            </a:r>
            <a:r>
              <a:rPr lang="en-US" sz="2400" b="1" dirty="0">
                <a:latin typeface="Nunito" pitchFamily="2" charset="-93"/>
              </a:rPr>
              <a:t>.</a:t>
            </a:r>
          </a:p>
        </p:txBody>
      </p:sp>
      <p:pic>
        <p:nvPicPr>
          <p:cNvPr id="1028" name="Picture 4" descr="viết app mobile">
            <a:extLst>
              <a:ext uri="{FF2B5EF4-FFF2-40B4-BE49-F238E27FC236}">
                <a16:creationId xmlns:a16="http://schemas.microsoft.com/office/drawing/2014/main" id="{3F74503B-D62E-43A6-9A1F-71E755E2D2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472982" y="7777365"/>
            <a:ext cx="3744204" cy="2642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Services - Android Application Development from Delhi Delhi India by Mag  Studios | ID - 5442941">
            <a:extLst>
              <a:ext uri="{FF2B5EF4-FFF2-40B4-BE49-F238E27FC236}">
                <a16:creationId xmlns:a16="http://schemas.microsoft.com/office/drawing/2014/main" id="{2CAD9B3B-0EA0-466F-A547-ABD164C0EE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43913" y="1780683"/>
            <a:ext cx="6524625" cy="3990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DE066A4B-3B5C-4A04-9B9F-4EC4EFF6B755}"/>
              </a:ext>
            </a:extLst>
          </p:cNvPr>
          <p:cNvSpPr txBox="1"/>
          <p:nvPr/>
        </p:nvSpPr>
        <p:spPr>
          <a:xfrm>
            <a:off x="6104237" y="2622008"/>
            <a:ext cx="5993949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800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Dễ</a:t>
            </a:r>
            <a:r>
              <a:rPr lang="en-US" sz="48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dàng</a:t>
            </a:r>
            <a:r>
              <a:rPr lang="en-US" sz="48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trao</a:t>
            </a:r>
            <a:r>
              <a:rPr lang="en-US" sz="48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đổi</a:t>
            </a:r>
            <a:endParaRPr lang="en-US" sz="4800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800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Nâng</a:t>
            </a:r>
            <a:r>
              <a:rPr lang="en-US" sz="48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cao</a:t>
            </a:r>
            <a:r>
              <a:rPr lang="en-US" sz="48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chất</a:t>
            </a:r>
            <a:r>
              <a:rPr lang="en-US" sz="48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lượng</a:t>
            </a:r>
            <a:endParaRPr lang="en-US" sz="4800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800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Dễ</a:t>
            </a:r>
            <a:r>
              <a:rPr lang="en-US" sz="48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dàng</a:t>
            </a:r>
            <a:r>
              <a:rPr lang="en-US" sz="48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đánh</a:t>
            </a:r>
            <a:r>
              <a:rPr lang="en-US" sz="48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sz="48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816746F-5B46-BF08-5B60-8B4BD5F0A4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8181" y="2360535"/>
            <a:ext cx="4587875" cy="3866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22192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D431BA30-E938-44E2-8FB2-5BCD3FF4A7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5CA60501-E512-4F19-A913-22F5CB3F0588}"/>
              </a:ext>
            </a:extLst>
          </p:cNvPr>
          <p:cNvGrpSpPr/>
          <p:nvPr/>
        </p:nvGrpSpPr>
        <p:grpSpPr>
          <a:xfrm>
            <a:off x="1194509" y="237565"/>
            <a:ext cx="6136682" cy="668137"/>
            <a:chOff x="923287" y="1054140"/>
            <a:chExt cx="6136682" cy="668137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F58B27B-027F-4DD6-BC31-49F6C892D98B}"/>
                </a:ext>
              </a:extLst>
            </p:cNvPr>
            <p:cNvSpPr/>
            <p:nvPr/>
          </p:nvSpPr>
          <p:spPr>
            <a:xfrm>
              <a:off x="2397950" y="1054140"/>
              <a:ext cx="4662019" cy="668137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DD8FEEE-62E8-4F9C-8CB9-876902302E00}"/>
                </a:ext>
              </a:extLst>
            </p:cNvPr>
            <p:cNvSpPr txBox="1"/>
            <p:nvPr/>
          </p:nvSpPr>
          <p:spPr>
            <a:xfrm>
              <a:off x="923287" y="1054140"/>
              <a:ext cx="4662019" cy="66813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5245" tIns="55245" rIns="55245" bIns="55245" numCol="1" spcCol="1270" anchor="b" anchorCtr="0">
              <a:noAutofit/>
            </a:bodyPr>
            <a:lstStyle/>
            <a:p>
              <a:pPr marL="0" lvl="0" indent="0" algn="l" defTabSz="1289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900" kern="1200" dirty="0">
                  <a:solidFill>
                    <a:schemeClr val="bg1"/>
                  </a:solidFill>
                  <a:latin typeface="Nunito" pitchFamily="2" charset="-93"/>
                  <a:cs typeface="Arial" panose="020B0604020202020204" pitchFamily="34" charset="0"/>
                </a:rPr>
                <a:t>TỔNG QUAN ĐỀ TÀI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FCD6CC0-0AAA-4C07-AEFB-63B5C38DDFC8}"/>
              </a:ext>
            </a:extLst>
          </p:cNvPr>
          <p:cNvGrpSpPr/>
          <p:nvPr/>
        </p:nvGrpSpPr>
        <p:grpSpPr>
          <a:xfrm>
            <a:off x="271222" y="292077"/>
            <a:ext cx="757478" cy="559113"/>
            <a:chOff x="0" y="1108652"/>
            <a:chExt cx="1951634" cy="559113"/>
          </a:xfr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t="100000" r="100000"/>
            </a:path>
            <a:tileRect l="-100000" b="-100000"/>
          </a:gradFill>
        </p:grpSpPr>
        <p:sp>
          <p:nvSpPr>
            <p:cNvPr id="25" name="Rectangle: Top Corners Rounded 24">
              <a:extLst>
                <a:ext uri="{FF2B5EF4-FFF2-40B4-BE49-F238E27FC236}">
                  <a16:creationId xmlns:a16="http://schemas.microsoft.com/office/drawing/2014/main" id="{D5AF7F5B-633D-4809-806B-41948663F180}"/>
                </a:ext>
              </a:extLst>
            </p:cNvPr>
            <p:cNvSpPr/>
            <p:nvPr/>
          </p:nvSpPr>
          <p:spPr>
            <a:xfrm>
              <a:off x="0" y="1108652"/>
              <a:ext cx="1951634" cy="559113"/>
            </a:xfrm>
            <a:prstGeom prst="round2SameRect">
              <a:avLst>
                <a:gd name="adj1" fmla="val 16670"/>
                <a:gd name="adj2" fmla="val 0"/>
              </a:avLst>
            </a:prstGeom>
            <a:grpFill/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6" name="Rectangle: Top Corners Rounded 6">
              <a:extLst>
                <a:ext uri="{FF2B5EF4-FFF2-40B4-BE49-F238E27FC236}">
                  <a16:creationId xmlns:a16="http://schemas.microsoft.com/office/drawing/2014/main" id="{8DA55465-1AEA-47AD-BEF0-D3A6B9254547}"/>
                </a:ext>
              </a:extLst>
            </p:cNvPr>
            <p:cNvSpPr txBox="1"/>
            <p:nvPr/>
          </p:nvSpPr>
          <p:spPr>
            <a:xfrm>
              <a:off x="27299" y="1135951"/>
              <a:ext cx="1897036" cy="531814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5245" tIns="55245" rIns="55245" bIns="55245" numCol="1" spcCol="1270" anchor="ctr" anchorCtr="0">
              <a:noAutofit/>
            </a:bodyPr>
            <a:lstStyle/>
            <a:p>
              <a:pPr marL="0" lvl="0" indent="0" algn="ctr" defTabSz="1289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900">
                  <a:solidFill>
                    <a:schemeClr val="bg1"/>
                  </a:solidFill>
                </a:rPr>
                <a:t>1</a:t>
              </a:r>
              <a:endParaRPr lang="en-US" sz="2900" kern="1200">
                <a:solidFill>
                  <a:schemeClr val="bg1"/>
                </a:solidFill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ECE0BEC9-FE2A-4E92-8869-321823B4EA70}"/>
              </a:ext>
            </a:extLst>
          </p:cNvPr>
          <p:cNvSpPr txBox="1"/>
          <p:nvPr/>
        </p:nvSpPr>
        <p:spPr>
          <a:xfrm>
            <a:off x="203200" y="1402286"/>
            <a:ext cx="23535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Nunito" pitchFamily="2" charset="-93"/>
              </a:rPr>
              <a:t>1.2 </a:t>
            </a:r>
            <a:r>
              <a:rPr lang="en-US" sz="2400" b="1" dirty="0" err="1">
                <a:latin typeface="Nunito" pitchFamily="2" charset="-93"/>
              </a:rPr>
              <a:t>Thuật</a:t>
            </a:r>
            <a:r>
              <a:rPr lang="en-US" sz="2400" b="1" dirty="0">
                <a:latin typeface="Nunito" pitchFamily="2" charset="-93"/>
              </a:rPr>
              <a:t> </a:t>
            </a:r>
            <a:r>
              <a:rPr lang="en-US" sz="2400" b="1" dirty="0" err="1">
                <a:latin typeface="Nunito" pitchFamily="2" charset="-93"/>
              </a:rPr>
              <a:t>toán</a:t>
            </a:r>
            <a:r>
              <a:rPr lang="en-US" sz="2400" b="1" dirty="0">
                <a:latin typeface="Nunito" pitchFamily="2" charset="-93"/>
              </a:rPr>
              <a:t>.</a:t>
            </a:r>
          </a:p>
        </p:txBody>
      </p:sp>
      <p:pic>
        <p:nvPicPr>
          <p:cNvPr id="1028" name="Picture 4" descr="viết app mobile">
            <a:extLst>
              <a:ext uri="{FF2B5EF4-FFF2-40B4-BE49-F238E27FC236}">
                <a16:creationId xmlns:a16="http://schemas.microsoft.com/office/drawing/2014/main" id="{3F74503B-D62E-43A6-9A1F-71E755E2D2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472982" y="7777365"/>
            <a:ext cx="3744204" cy="2642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Services - Android Application Development from Delhi Delhi India by Mag  Studios | ID - 5442941">
            <a:extLst>
              <a:ext uri="{FF2B5EF4-FFF2-40B4-BE49-F238E27FC236}">
                <a16:creationId xmlns:a16="http://schemas.microsoft.com/office/drawing/2014/main" id="{2CAD9B3B-0EA0-466F-A547-ABD164C0EE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43913" y="1780683"/>
            <a:ext cx="6524625" cy="3990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DE066A4B-3B5C-4A04-9B9F-4EC4EFF6B755}"/>
              </a:ext>
            </a:extLst>
          </p:cNvPr>
          <p:cNvSpPr txBox="1"/>
          <p:nvPr/>
        </p:nvSpPr>
        <p:spPr>
          <a:xfrm>
            <a:off x="5082417" y="3168080"/>
            <a:ext cx="703338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K-means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Agglomerative Hierarchical Clustering</a:t>
            </a:r>
            <a:endParaRPr lang="en-US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Density-Based Spatial Clustering of Applications with Noise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Mean-Shift</a:t>
            </a:r>
            <a:endParaRPr lang="en-US" sz="2400" b="1" dirty="0"/>
          </a:p>
        </p:txBody>
      </p:sp>
      <p:pic>
        <p:nvPicPr>
          <p:cNvPr id="2" name="Picture 1" descr="Phương pháp phân tích cụm (Cluster Analysis) là gì? Nhược điểm của phương  pháp phân tích cụm">
            <a:extLst>
              <a:ext uri="{FF2B5EF4-FFF2-40B4-BE49-F238E27FC236}">
                <a16:creationId xmlns:a16="http://schemas.microsoft.com/office/drawing/2014/main" id="{683C3625-7E98-95CE-7A9F-D5DFBC2AC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742" y="3138254"/>
            <a:ext cx="3513668" cy="1998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922676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D431BA30-E938-44E2-8FB2-5BCD3FF4A7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5CA60501-E512-4F19-A913-22F5CB3F0588}"/>
              </a:ext>
            </a:extLst>
          </p:cNvPr>
          <p:cNvGrpSpPr/>
          <p:nvPr/>
        </p:nvGrpSpPr>
        <p:grpSpPr>
          <a:xfrm>
            <a:off x="1194509" y="237565"/>
            <a:ext cx="6136682" cy="668137"/>
            <a:chOff x="923287" y="1054140"/>
            <a:chExt cx="6136682" cy="668137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F58B27B-027F-4DD6-BC31-49F6C892D98B}"/>
                </a:ext>
              </a:extLst>
            </p:cNvPr>
            <p:cNvSpPr/>
            <p:nvPr/>
          </p:nvSpPr>
          <p:spPr>
            <a:xfrm>
              <a:off x="2397950" y="1054140"/>
              <a:ext cx="4662019" cy="668137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DD8FEEE-62E8-4F9C-8CB9-876902302E00}"/>
                </a:ext>
              </a:extLst>
            </p:cNvPr>
            <p:cNvSpPr txBox="1"/>
            <p:nvPr/>
          </p:nvSpPr>
          <p:spPr>
            <a:xfrm>
              <a:off x="923287" y="1054140"/>
              <a:ext cx="4662019" cy="66813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5245" tIns="55245" rIns="55245" bIns="55245" numCol="1" spcCol="1270" anchor="b" anchorCtr="0">
              <a:noAutofit/>
            </a:bodyPr>
            <a:lstStyle/>
            <a:p>
              <a:pPr marL="0" lvl="0" indent="0" algn="l" defTabSz="1289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900" kern="1200" dirty="0">
                  <a:solidFill>
                    <a:schemeClr val="bg1"/>
                  </a:solidFill>
                  <a:latin typeface="Nunito" pitchFamily="2" charset="-93"/>
                  <a:cs typeface="Arial" panose="020B0604020202020204" pitchFamily="34" charset="0"/>
                </a:rPr>
                <a:t>TỔNG QUAN ĐỀ TÀI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FCD6CC0-0AAA-4C07-AEFB-63B5C38DDFC8}"/>
              </a:ext>
            </a:extLst>
          </p:cNvPr>
          <p:cNvGrpSpPr/>
          <p:nvPr/>
        </p:nvGrpSpPr>
        <p:grpSpPr>
          <a:xfrm>
            <a:off x="271222" y="292077"/>
            <a:ext cx="757478" cy="559113"/>
            <a:chOff x="0" y="1108652"/>
            <a:chExt cx="1951634" cy="559113"/>
          </a:xfr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t="100000" r="100000"/>
            </a:path>
            <a:tileRect l="-100000" b="-100000"/>
          </a:gradFill>
        </p:grpSpPr>
        <p:sp>
          <p:nvSpPr>
            <p:cNvPr id="25" name="Rectangle: Top Corners Rounded 24">
              <a:extLst>
                <a:ext uri="{FF2B5EF4-FFF2-40B4-BE49-F238E27FC236}">
                  <a16:creationId xmlns:a16="http://schemas.microsoft.com/office/drawing/2014/main" id="{D5AF7F5B-633D-4809-806B-41948663F180}"/>
                </a:ext>
              </a:extLst>
            </p:cNvPr>
            <p:cNvSpPr/>
            <p:nvPr/>
          </p:nvSpPr>
          <p:spPr>
            <a:xfrm>
              <a:off x="0" y="1108652"/>
              <a:ext cx="1951634" cy="559113"/>
            </a:xfrm>
            <a:prstGeom prst="round2SameRect">
              <a:avLst>
                <a:gd name="adj1" fmla="val 16670"/>
                <a:gd name="adj2" fmla="val 0"/>
              </a:avLst>
            </a:prstGeom>
            <a:grpFill/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6" name="Rectangle: Top Corners Rounded 6">
              <a:extLst>
                <a:ext uri="{FF2B5EF4-FFF2-40B4-BE49-F238E27FC236}">
                  <a16:creationId xmlns:a16="http://schemas.microsoft.com/office/drawing/2014/main" id="{8DA55465-1AEA-47AD-BEF0-D3A6B9254547}"/>
                </a:ext>
              </a:extLst>
            </p:cNvPr>
            <p:cNvSpPr txBox="1"/>
            <p:nvPr/>
          </p:nvSpPr>
          <p:spPr>
            <a:xfrm>
              <a:off x="27299" y="1135951"/>
              <a:ext cx="1897036" cy="531814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5245" tIns="55245" rIns="55245" bIns="55245" numCol="1" spcCol="1270" anchor="ctr" anchorCtr="0">
              <a:noAutofit/>
            </a:bodyPr>
            <a:lstStyle/>
            <a:p>
              <a:pPr marL="0" lvl="0" indent="0" algn="ctr" defTabSz="1289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900">
                  <a:solidFill>
                    <a:schemeClr val="bg1"/>
                  </a:solidFill>
                </a:rPr>
                <a:t>1</a:t>
              </a:r>
              <a:endParaRPr lang="en-US" sz="2900" kern="1200">
                <a:solidFill>
                  <a:schemeClr val="bg1"/>
                </a:solidFill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ECE0BEC9-FE2A-4E92-8869-321823B4EA70}"/>
              </a:ext>
            </a:extLst>
          </p:cNvPr>
          <p:cNvSpPr txBox="1"/>
          <p:nvPr/>
        </p:nvSpPr>
        <p:spPr>
          <a:xfrm>
            <a:off x="203200" y="1402286"/>
            <a:ext cx="23535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Nunito" pitchFamily="2" charset="-93"/>
              </a:rPr>
              <a:t>1.2 </a:t>
            </a:r>
            <a:r>
              <a:rPr lang="en-US" sz="2400" b="1" dirty="0" err="1">
                <a:latin typeface="Nunito" pitchFamily="2" charset="-93"/>
              </a:rPr>
              <a:t>Thuật</a:t>
            </a:r>
            <a:r>
              <a:rPr lang="en-US" sz="2400" b="1" dirty="0">
                <a:latin typeface="Nunito" pitchFamily="2" charset="-93"/>
              </a:rPr>
              <a:t> </a:t>
            </a:r>
            <a:r>
              <a:rPr lang="en-US" sz="2400" b="1" dirty="0" err="1">
                <a:latin typeface="Nunito" pitchFamily="2" charset="-93"/>
              </a:rPr>
              <a:t>toán</a:t>
            </a:r>
            <a:r>
              <a:rPr lang="en-US" sz="2400" b="1" dirty="0">
                <a:latin typeface="Nunito" pitchFamily="2" charset="-93"/>
              </a:rPr>
              <a:t>.</a:t>
            </a:r>
          </a:p>
        </p:txBody>
      </p:sp>
      <p:pic>
        <p:nvPicPr>
          <p:cNvPr id="1028" name="Picture 4" descr="viết app mobile">
            <a:extLst>
              <a:ext uri="{FF2B5EF4-FFF2-40B4-BE49-F238E27FC236}">
                <a16:creationId xmlns:a16="http://schemas.microsoft.com/office/drawing/2014/main" id="{3F74503B-D62E-43A6-9A1F-71E755E2D2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472982" y="7777365"/>
            <a:ext cx="3744204" cy="2642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Services - Android Application Development from Delhi Delhi India by Mag  Studios | ID - 5442941">
            <a:extLst>
              <a:ext uri="{FF2B5EF4-FFF2-40B4-BE49-F238E27FC236}">
                <a16:creationId xmlns:a16="http://schemas.microsoft.com/office/drawing/2014/main" id="{2CAD9B3B-0EA0-466F-A547-ABD164C0EE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43913" y="1780683"/>
            <a:ext cx="6524625" cy="3990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BD5AD37-5812-9C4A-8B69-D0909C643EDA}"/>
              </a:ext>
            </a:extLst>
          </p:cNvPr>
          <p:cNvSpPr txBox="1"/>
          <p:nvPr/>
        </p:nvSpPr>
        <p:spPr>
          <a:xfrm>
            <a:off x="3098493" y="1423934"/>
            <a:ext cx="8915401" cy="49158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1333"/>
              </a:spcAft>
            </a:pPr>
            <a:r>
              <a:rPr lang="en-US" sz="17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["C (</a:t>
            </a:r>
            <a:r>
              <a:rPr lang="en-US" sz="17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ngôn</a:t>
            </a:r>
            <a:r>
              <a:rPr lang="en-US" sz="17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ngữ</a:t>
            </a:r>
            <a:r>
              <a:rPr lang="en-US" sz="17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lập</a:t>
            </a:r>
            <a:r>
              <a:rPr lang="en-US" sz="17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sz="17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 – Wikipedia </a:t>
            </a:r>
            <a:r>
              <a:rPr lang="en-US" sz="17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tiếng</a:t>
            </a:r>
            <a:r>
              <a:rPr lang="en-US" sz="17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Việt</a:t>
            </a:r>
            <a:r>
              <a:rPr lang="en-US" sz="17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.",</a:t>
            </a:r>
            <a:endParaRPr lang="en-US" sz="17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1333"/>
              </a:spcAft>
            </a:pPr>
            <a:r>
              <a:rPr lang="en-US" sz="17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"C </a:t>
            </a:r>
            <a:r>
              <a:rPr lang="en-US" sz="17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sz="17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bản</a:t>
            </a:r>
            <a:r>
              <a:rPr lang="en-US" sz="17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7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Giới</a:t>
            </a:r>
            <a:r>
              <a:rPr lang="en-US" sz="17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thiệu</a:t>
            </a:r>
            <a:r>
              <a:rPr lang="en-US" sz="17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ngôn</a:t>
            </a:r>
            <a:r>
              <a:rPr lang="en-US" sz="17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ngữ</a:t>
            </a:r>
            <a:r>
              <a:rPr lang="en-US" sz="17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 - </a:t>
            </a:r>
            <a:r>
              <a:rPr lang="en-US" sz="17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DevIOT</a:t>
            </a:r>
            <a:r>
              <a:rPr lang="en-US" sz="17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.",</a:t>
            </a:r>
            <a:endParaRPr lang="en-US" sz="17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1333"/>
              </a:spcAft>
            </a:pPr>
            <a:r>
              <a:rPr lang="en-US" sz="17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7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Ngôn</a:t>
            </a:r>
            <a:r>
              <a:rPr lang="en-US" sz="17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ngữ</a:t>
            </a:r>
            <a:r>
              <a:rPr lang="en-US" sz="17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lập</a:t>
            </a:r>
            <a:r>
              <a:rPr lang="en-US" sz="17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sz="17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 </a:t>
            </a:r>
            <a:r>
              <a:rPr lang="en-US" sz="17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17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gì</a:t>
            </a:r>
            <a:r>
              <a:rPr lang="en-US" sz="17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? </a:t>
            </a:r>
            <a:r>
              <a:rPr lang="en-US" sz="17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Tìm</a:t>
            </a:r>
            <a:r>
              <a:rPr lang="en-US" sz="17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hiểu</a:t>
            </a:r>
            <a:r>
              <a:rPr lang="en-US" sz="17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sz="17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ngôn</a:t>
            </a:r>
            <a:r>
              <a:rPr lang="en-US" sz="17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ngữ</a:t>
            </a:r>
            <a:r>
              <a:rPr lang="en-US" sz="17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lập</a:t>
            </a:r>
            <a:r>
              <a:rPr lang="en-US" sz="17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sz="17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C.",</a:t>
            </a:r>
            <a:endParaRPr lang="en-US" sz="17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1333"/>
              </a:spcAft>
            </a:pPr>
            <a:r>
              <a:rPr lang="en-US" sz="17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"Khi </a:t>
            </a:r>
            <a:r>
              <a:rPr lang="en-US" sz="17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nào</a:t>
            </a:r>
            <a:r>
              <a:rPr lang="en-US" sz="17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nên</a:t>
            </a:r>
            <a:r>
              <a:rPr lang="en-US" sz="17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r>
              <a:rPr lang="en-US" sz="17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Golang? </a:t>
            </a:r>
            <a:r>
              <a:rPr lang="en-US" sz="17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Nó</a:t>
            </a:r>
            <a:r>
              <a:rPr lang="en-US" sz="17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r>
              <a:rPr lang="en-US" sz="17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tốt</a:t>
            </a:r>
            <a:r>
              <a:rPr lang="en-US" sz="17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17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trường</a:t>
            </a:r>
            <a:r>
              <a:rPr lang="en-US" sz="17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hợp</a:t>
            </a:r>
            <a:r>
              <a:rPr lang="en-US" sz="17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nào</a:t>
            </a:r>
            <a:r>
              <a:rPr lang="en-US" sz="17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?.",</a:t>
            </a:r>
            <a:endParaRPr lang="en-US" sz="17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1333"/>
              </a:spcAft>
            </a:pPr>
            <a:r>
              <a:rPr lang="en-US" sz="17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"Golang </a:t>
            </a:r>
            <a:r>
              <a:rPr lang="en-US" sz="17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17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gì</a:t>
            </a:r>
            <a:r>
              <a:rPr lang="en-US" sz="17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? Backend Developer </a:t>
            </a:r>
            <a:r>
              <a:rPr lang="en-US" sz="17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17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nên</a:t>
            </a:r>
            <a:r>
              <a:rPr lang="en-US" sz="17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sz="17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Golang?.",</a:t>
            </a:r>
            <a:endParaRPr lang="en-US" sz="17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1333"/>
              </a:spcAft>
            </a:pPr>
            <a:r>
              <a:rPr lang="en-US" sz="17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"Golang </a:t>
            </a:r>
            <a:r>
              <a:rPr lang="en-US" sz="17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17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gì</a:t>
            </a:r>
            <a:r>
              <a:rPr lang="en-US" sz="17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? </a:t>
            </a:r>
            <a:r>
              <a:rPr lang="en-US" sz="17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Vì</a:t>
            </a:r>
            <a:r>
              <a:rPr lang="en-US" sz="17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sao</a:t>
            </a:r>
            <a:r>
              <a:rPr lang="en-US" sz="17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nên</a:t>
            </a:r>
            <a:r>
              <a:rPr lang="en-US" sz="17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17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17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ngôn</a:t>
            </a:r>
            <a:r>
              <a:rPr lang="en-US" sz="17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ngữ</a:t>
            </a:r>
            <a:r>
              <a:rPr lang="en-US" sz="17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Golang.",</a:t>
            </a:r>
            <a:endParaRPr lang="en-US" sz="17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1333"/>
              </a:spcAft>
            </a:pPr>
            <a:r>
              <a:rPr lang="en-US" sz="17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"Python (</a:t>
            </a:r>
            <a:r>
              <a:rPr lang="en-US" sz="17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ngôn</a:t>
            </a:r>
            <a:r>
              <a:rPr lang="en-US" sz="17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ngữ</a:t>
            </a:r>
            <a:r>
              <a:rPr lang="en-US" sz="17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lập</a:t>
            </a:r>
            <a:r>
              <a:rPr lang="en-US" sz="17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sz="17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 – Wikipedia </a:t>
            </a:r>
            <a:r>
              <a:rPr lang="en-US" sz="17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tiếng</a:t>
            </a:r>
            <a:r>
              <a:rPr lang="en-US" sz="17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Việt</a:t>
            </a:r>
            <a:r>
              <a:rPr lang="en-US" sz="17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.",</a:t>
            </a:r>
            <a:endParaRPr lang="en-US" sz="17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1333"/>
              </a:spcAft>
            </a:pPr>
            <a:r>
              <a:rPr lang="en-US" sz="17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"Python </a:t>
            </a:r>
            <a:r>
              <a:rPr lang="en-US" sz="17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17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Gì</a:t>
            </a:r>
            <a:r>
              <a:rPr lang="en-US" sz="17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? </a:t>
            </a:r>
            <a:r>
              <a:rPr lang="en-US" sz="17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7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Bước</a:t>
            </a:r>
            <a:r>
              <a:rPr lang="en-US" sz="17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Tự</a:t>
            </a:r>
            <a:r>
              <a:rPr lang="en-US" sz="17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sz="17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Lập</a:t>
            </a:r>
            <a:r>
              <a:rPr lang="en-US" sz="17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sz="17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Python - </a:t>
            </a:r>
            <a:r>
              <a:rPr lang="en-US" sz="17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TopDev</a:t>
            </a:r>
            <a:r>
              <a:rPr lang="en-US" sz="17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.",</a:t>
            </a:r>
            <a:endParaRPr lang="en-US" sz="17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1333"/>
              </a:spcAft>
            </a:pPr>
            <a:r>
              <a:rPr lang="en-US" sz="17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"Python </a:t>
            </a:r>
            <a:r>
              <a:rPr lang="en-US" sz="17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17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gì</a:t>
            </a:r>
            <a:r>
              <a:rPr lang="en-US" sz="17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? - </a:t>
            </a:r>
            <a:r>
              <a:rPr lang="en-US" sz="17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Giải</a:t>
            </a:r>
            <a:r>
              <a:rPr lang="en-US" sz="17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thích</a:t>
            </a:r>
            <a:r>
              <a:rPr lang="en-US" sz="17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sz="17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ngôn</a:t>
            </a:r>
            <a:r>
              <a:rPr lang="en-US" sz="17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ngữ</a:t>
            </a:r>
            <a:r>
              <a:rPr lang="en-US" sz="17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Python - Amazon AWS."]</a:t>
            </a:r>
            <a:endParaRPr lang="en-US" sz="17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B2F722-2BF5-3056-FB15-500A6E136126}"/>
              </a:ext>
            </a:extLst>
          </p:cNvPr>
          <p:cNvSpPr txBox="1"/>
          <p:nvPr/>
        </p:nvSpPr>
        <p:spPr>
          <a:xfrm>
            <a:off x="541764" y="3668478"/>
            <a:ext cx="838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K =3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C839BB-409E-4D08-3E17-44AC35C196A8}"/>
              </a:ext>
            </a:extLst>
          </p:cNvPr>
          <p:cNvSpPr txBox="1"/>
          <p:nvPr/>
        </p:nvSpPr>
        <p:spPr>
          <a:xfrm>
            <a:off x="484591" y="2694979"/>
            <a:ext cx="16394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406092850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5" grpId="0"/>
      <p:bldP spid="7" grpId="0"/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D431BA30-E938-44E2-8FB2-5BCD3FF4A7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5CA60501-E512-4F19-A913-22F5CB3F0588}"/>
              </a:ext>
            </a:extLst>
          </p:cNvPr>
          <p:cNvGrpSpPr/>
          <p:nvPr/>
        </p:nvGrpSpPr>
        <p:grpSpPr>
          <a:xfrm>
            <a:off x="1194509" y="237565"/>
            <a:ext cx="6136682" cy="668137"/>
            <a:chOff x="923287" y="1054140"/>
            <a:chExt cx="6136682" cy="668137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F58B27B-027F-4DD6-BC31-49F6C892D98B}"/>
                </a:ext>
              </a:extLst>
            </p:cNvPr>
            <p:cNvSpPr/>
            <p:nvPr/>
          </p:nvSpPr>
          <p:spPr>
            <a:xfrm>
              <a:off x="2397950" y="1054140"/>
              <a:ext cx="4662019" cy="668137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DD8FEEE-62E8-4F9C-8CB9-876902302E00}"/>
                </a:ext>
              </a:extLst>
            </p:cNvPr>
            <p:cNvSpPr txBox="1"/>
            <p:nvPr/>
          </p:nvSpPr>
          <p:spPr>
            <a:xfrm>
              <a:off x="923287" y="1054140"/>
              <a:ext cx="4662019" cy="66813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5245" tIns="55245" rIns="55245" bIns="55245" numCol="1" spcCol="1270" anchor="b" anchorCtr="0">
              <a:noAutofit/>
            </a:bodyPr>
            <a:lstStyle/>
            <a:p>
              <a:pPr marL="0" lvl="0" indent="0" algn="l" defTabSz="1289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900" kern="1200" dirty="0">
                  <a:solidFill>
                    <a:schemeClr val="bg1"/>
                  </a:solidFill>
                  <a:latin typeface="Nunito" pitchFamily="2" charset="-93"/>
                  <a:cs typeface="Arial" panose="020B0604020202020204" pitchFamily="34" charset="0"/>
                </a:rPr>
                <a:t>TỔNG QUAN ĐỀ TÀI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FCD6CC0-0AAA-4C07-AEFB-63B5C38DDFC8}"/>
              </a:ext>
            </a:extLst>
          </p:cNvPr>
          <p:cNvGrpSpPr/>
          <p:nvPr/>
        </p:nvGrpSpPr>
        <p:grpSpPr>
          <a:xfrm>
            <a:off x="271222" y="292077"/>
            <a:ext cx="757478" cy="559113"/>
            <a:chOff x="0" y="1108652"/>
            <a:chExt cx="1951634" cy="559113"/>
          </a:xfr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t="100000" r="100000"/>
            </a:path>
            <a:tileRect l="-100000" b="-100000"/>
          </a:gradFill>
        </p:grpSpPr>
        <p:sp>
          <p:nvSpPr>
            <p:cNvPr id="25" name="Rectangle: Top Corners Rounded 24">
              <a:extLst>
                <a:ext uri="{FF2B5EF4-FFF2-40B4-BE49-F238E27FC236}">
                  <a16:creationId xmlns:a16="http://schemas.microsoft.com/office/drawing/2014/main" id="{D5AF7F5B-633D-4809-806B-41948663F180}"/>
                </a:ext>
              </a:extLst>
            </p:cNvPr>
            <p:cNvSpPr/>
            <p:nvPr/>
          </p:nvSpPr>
          <p:spPr>
            <a:xfrm>
              <a:off x="0" y="1108652"/>
              <a:ext cx="1951634" cy="559113"/>
            </a:xfrm>
            <a:prstGeom prst="round2SameRect">
              <a:avLst>
                <a:gd name="adj1" fmla="val 16670"/>
                <a:gd name="adj2" fmla="val 0"/>
              </a:avLst>
            </a:prstGeom>
            <a:grpFill/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6" name="Rectangle: Top Corners Rounded 6">
              <a:extLst>
                <a:ext uri="{FF2B5EF4-FFF2-40B4-BE49-F238E27FC236}">
                  <a16:creationId xmlns:a16="http://schemas.microsoft.com/office/drawing/2014/main" id="{8DA55465-1AEA-47AD-BEF0-D3A6B9254547}"/>
                </a:ext>
              </a:extLst>
            </p:cNvPr>
            <p:cNvSpPr txBox="1"/>
            <p:nvPr/>
          </p:nvSpPr>
          <p:spPr>
            <a:xfrm>
              <a:off x="27299" y="1135951"/>
              <a:ext cx="1897036" cy="531814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5245" tIns="55245" rIns="55245" bIns="55245" numCol="1" spcCol="1270" anchor="ctr" anchorCtr="0">
              <a:noAutofit/>
            </a:bodyPr>
            <a:lstStyle/>
            <a:p>
              <a:pPr marL="0" lvl="0" indent="0" algn="ctr" defTabSz="1289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900">
                  <a:solidFill>
                    <a:schemeClr val="bg1"/>
                  </a:solidFill>
                </a:rPr>
                <a:t>1</a:t>
              </a:r>
              <a:endParaRPr lang="en-US" sz="2900" kern="1200">
                <a:solidFill>
                  <a:schemeClr val="bg1"/>
                </a:solidFill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ECE0BEC9-FE2A-4E92-8869-321823B4EA70}"/>
              </a:ext>
            </a:extLst>
          </p:cNvPr>
          <p:cNvSpPr txBox="1"/>
          <p:nvPr/>
        </p:nvSpPr>
        <p:spPr>
          <a:xfrm>
            <a:off x="203200" y="1402286"/>
            <a:ext cx="23535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Nunito" pitchFamily="2" charset="-93"/>
              </a:rPr>
              <a:t>1.2 </a:t>
            </a:r>
            <a:r>
              <a:rPr lang="en-US" sz="2400" b="1" dirty="0" err="1">
                <a:latin typeface="Nunito" pitchFamily="2" charset="-93"/>
              </a:rPr>
              <a:t>Thuật</a:t>
            </a:r>
            <a:r>
              <a:rPr lang="en-US" sz="2400" b="1" dirty="0">
                <a:latin typeface="Nunito" pitchFamily="2" charset="-93"/>
              </a:rPr>
              <a:t> </a:t>
            </a:r>
            <a:r>
              <a:rPr lang="en-US" sz="2400" b="1" dirty="0" err="1">
                <a:latin typeface="Nunito" pitchFamily="2" charset="-93"/>
              </a:rPr>
              <a:t>toán</a:t>
            </a:r>
            <a:r>
              <a:rPr lang="en-US" sz="2400" b="1" dirty="0">
                <a:latin typeface="Nunito" pitchFamily="2" charset="-93"/>
              </a:rPr>
              <a:t>.</a:t>
            </a:r>
          </a:p>
        </p:txBody>
      </p:sp>
      <p:pic>
        <p:nvPicPr>
          <p:cNvPr id="1028" name="Picture 4" descr="viết app mobile">
            <a:extLst>
              <a:ext uri="{FF2B5EF4-FFF2-40B4-BE49-F238E27FC236}">
                <a16:creationId xmlns:a16="http://schemas.microsoft.com/office/drawing/2014/main" id="{3F74503B-D62E-43A6-9A1F-71E755E2D2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472982" y="7777365"/>
            <a:ext cx="3744204" cy="2642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Services - Android Application Development from Delhi Delhi India by Mag  Studios | ID - 5442941">
            <a:extLst>
              <a:ext uri="{FF2B5EF4-FFF2-40B4-BE49-F238E27FC236}">
                <a16:creationId xmlns:a16="http://schemas.microsoft.com/office/drawing/2014/main" id="{2CAD9B3B-0EA0-466F-A547-ABD164C0EE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43913" y="1780683"/>
            <a:ext cx="6524625" cy="3990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BD5AD37-5812-9C4A-8B69-D0909C643EDA}"/>
              </a:ext>
            </a:extLst>
          </p:cNvPr>
          <p:cNvSpPr txBox="1"/>
          <p:nvPr/>
        </p:nvSpPr>
        <p:spPr>
          <a:xfrm>
            <a:off x="2764422" y="1296436"/>
            <a:ext cx="9427578" cy="46183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tabLst>
                <a:tab pos="695943" algn="l"/>
              </a:tabLst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{"list": {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tabLst>
                <a:tab pos="695943" algn="l"/>
              </a:tabLst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"1": </a:t>
            </a:r>
          </a:p>
          <a:p>
            <a:pPr algn="just">
              <a:lnSpc>
                <a:spcPct val="150000"/>
              </a:lnSpc>
              <a:tabLst>
                <a:tab pos="695943" algn="l"/>
              </a:tabLst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[ "Python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Gì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?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Bước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Tự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Lập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Python -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TopDev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.",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"Python (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ngôn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ngữ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lập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 – Wikipedia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tiếng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Việt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.“ ],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tabLst>
                <a:tab pos="695943" algn="l"/>
              </a:tabLst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"2": ["C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bản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Giới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thiệu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ngôn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ngữ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 -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DevIOT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."],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tabLst>
                <a:tab pos="695943" algn="l"/>
              </a:tabLst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"3": [ "Golang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gì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?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Vì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sao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nên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ngôn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ngữ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Golang.",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"Golang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gì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? Backend Developer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nên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Golang?.",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"Python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gì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? -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Giải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thích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ngôn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ngữ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Python - Amazon AWS.",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"C (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ngôn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ngữ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lập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 – Wikipedia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tiếng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Việt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.",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"Khi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nào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nên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Golang?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Nó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tốt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trường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hợp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nào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?.",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Ngôn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ngữ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lập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gì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?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Tìm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hiểu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ngôn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ngữ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lập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C." ] },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tabLst>
                <a:tab pos="695943" algn="l"/>
              </a:tabLst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"point": { "1": {"x": 6.7105263157894735,"y": 1.2310604636591485 },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"2": {"x": 2.227272727272727,"y": 1.1820454545454544 },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"3": {"x": 4.6,"y": 1.4847250000000005 }}}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494834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FBD0AACA-0927-4334-9CCC-C55B30FFBE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BDDBAF49-BB50-4318-B15D-0F5FD8E346FD}"/>
              </a:ext>
            </a:extLst>
          </p:cNvPr>
          <p:cNvGrpSpPr/>
          <p:nvPr/>
        </p:nvGrpSpPr>
        <p:grpSpPr>
          <a:xfrm>
            <a:off x="1194509" y="237565"/>
            <a:ext cx="6136682" cy="668137"/>
            <a:chOff x="923287" y="1054140"/>
            <a:chExt cx="6136682" cy="668137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02966D8B-0D4E-4E92-B8A3-81F12957E5BE}"/>
                </a:ext>
              </a:extLst>
            </p:cNvPr>
            <p:cNvSpPr/>
            <p:nvPr/>
          </p:nvSpPr>
          <p:spPr>
            <a:xfrm>
              <a:off x="2397950" y="1054140"/>
              <a:ext cx="4662019" cy="668137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A5308F5-8465-4AC5-83C8-4FD1E6FD03AD}"/>
                </a:ext>
              </a:extLst>
            </p:cNvPr>
            <p:cNvSpPr txBox="1"/>
            <p:nvPr/>
          </p:nvSpPr>
          <p:spPr>
            <a:xfrm>
              <a:off x="923287" y="1054140"/>
              <a:ext cx="5815891" cy="66813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5245" tIns="55245" rIns="55245" bIns="55245" numCol="1" spcCol="1270" anchor="b" anchorCtr="0">
              <a:noAutofit/>
            </a:bodyPr>
            <a:lstStyle/>
            <a:p>
              <a:pPr marL="0" lvl="0" indent="0" algn="l" defTabSz="1289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900" kern="1200" dirty="0">
                  <a:solidFill>
                    <a:schemeClr val="bg1"/>
                  </a:solidFill>
                  <a:effectLst/>
                  <a:latin typeface="Nunito" pitchFamily="2" charset="-93"/>
                  <a:ea typeface="Calibri" panose="020F0502020204030204" pitchFamily="34" charset="0"/>
                  <a:cs typeface="Arial" panose="020B0604020202020204" pitchFamily="34" charset="0"/>
                </a:rPr>
                <a:t>PHÂN TÍCH THIẾT KẾ HỆ THỐNG</a:t>
              </a:r>
              <a:endParaRPr lang="en-US" sz="2900" kern="1200" dirty="0">
                <a:solidFill>
                  <a:schemeClr val="bg1"/>
                </a:solidFill>
                <a:latin typeface="Nunito" pitchFamily="2" charset="-93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E42F022-FBEB-4360-9B06-8FCB5EA0D085}"/>
              </a:ext>
            </a:extLst>
          </p:cNvPr>
          <p:cNvGrpSpPr/>
          <p:nvPr/>
        </p:nvGrpSpPr>
        <p:grpSpPr>
          <a:xfrm>
            <a:off x="271222" y="292077"/>
            <a:ext cx="757478" cy="559113"/>
            <a:chOff x="0" y="1108652"/>
            <a:chExt cx="1951634" cy="559113"/>
          </a:xfr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t="100000" r="100000"/>
            </a:path>
            <a:tileRect l="-100000" b="-100000"/>
          </a:gradFill>
        </p:grpSpPr>
        <p:sp>
          <p:nvSpPr>
            <p:cNvPr id="26" name="Rectangle: Top Corners Rounded 25">
              <a:extLst>
                <a:ext uri="{FF2B5EF4-FFF2-40B4-BE49-F238E27FC236}">
                  <a16:creationId xmlns:a16="http://schemas.microsoft.com/office/drawing/2014/main" id="{CF3C8D77-B4E6-4802-AF3E-24307A529926}"/>
                </a:ext>
              </a:extLst>
            </p:cNvPr>
            <p:cNvSpPr/>
            <p:nvPr/>
          </p:nvSpPr>
          <p:spPr>
            <a:xfrm>
              <a:off x="0" y="1108652"/>
              <a:ext cx="1951634" cy="559113"/>
            </a:xfrm>
            <a:prstGeom prst="round2SameRect">
              <a:avLst>
                <a:gd name="adj1" fmla="val 16670"/>
                <a:gd name="adj2" fmla="val 0"/>
              </a:avLst>
            </a:prstGeom>
            <a:grpFill/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7" name="Rectangle: Top Corners Rounded 6">
              <a:extLst>
                <a:ext uri="{FF2B5EF4-FFF2-40B4-BE49-F238E27FC236}">
                  <a16:creationId xmlns:a16="http://schemas.microsoft.com/office/drawing/2014/main" id="{5C7F47CB-B453-40B1-B315-B07B32A1BDDE}"/>
                </a:ext>
              </a:extLst>
            </p:cNvPr>
            <p:cNvSpPr txBox="1"/>
            <p:nvPr/>
          </p:nvSpPr>
          <p:spPr>
            <a:xfrm>
              <a:off x="27299" y="1135951"/>
              <a:ext cx="1897036" cy="531814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5245" tIns="55245" rIns="55245" bIns="55245" numCol="1" spcCol="1270" anchor="ctr" anchorCtr="0">
              <a:noAutofit/>
            </a:bodyPr>
            <a:lstStyle/>
            <a:p>
              <a:pPr marL="0" lvl="0" indent="0" algn="ctr" defTabSz="1289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900" kern="1200"/>
                <a:t>2</a:t>
              </a: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876550C9-0C94-4C92-BD4B-3D4CCCDE1C10}"/>
              </a:ext>
            </a:extLst>
          </p:cNvPr>
          <p:cNvSpPr txBox="1"/>
          <p:nvPr/>
        </p:nvSpPr>
        <p:spPr>
          <a:xfrm>
            <a:off x="203200" y="1402286"/>
            <a:ext cx="35621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Nunito" pitchFamily="2" charset="-93"/>
              </a:rPr>
              <a:t>2.1 </a:t>
            </a:r>
            <a:r>
              <a:rPr lang="en-US" sz="2400" b="1" dirty="0" err="1">
                <a:latin typeface="Nunito" pitchFamily="2" charset="-93"/>
              </a:rPr>
              <a:t>Công</a:t>
            </a:r>
            <a:r>
              <a:rPr lang="en-US" sz="2400" b="1" dirty="0">
                <a:latin typeface="Nunito" pitchFamily="2" charset="-93"/>
              </a:rPr>
              <a:t> </a:t>
            </a:r>
            <a:r>
              <a:rPr lang="en-US" sz="2400" b="1" dirty="0" err="1">
                <a:latin typeface="Nunito" pitchFamily="2" charset="-93"/>
              </a:rPr>
              <a:t>nghệ</a:t>
            </a:r>
            <a:r>
              <a:rPr lang="en-US" sz="2400" b="1" dirty="0">
                <a:latin typeface="Nunito" pitchFamily="2" charset="-93"/>
              </a:rPr>
              <a:t> </a:t>
            </a:r>
            <a:r>
              <a:rPr lang="en-US" sz="2400" b="1" dirty="0" err="1">
                <a:latin typeface="Nunito" pitchFamily="2" charset="-93"/>
              </a:rPr>
              <a:t>sử</a:t>
            </a:r>
            <a:r>
              <a:rPr lang="en-US" sz="2400" b="1" dirty="0">
                <a:latin typeface="Nunito" pitchFamily="2" charset="-93"/>
              </a:rPr>
              <a:t> </a:t>
            </a:r>
            <a:r>
              <a:rPr lang="en-US" sz="2400" b="1" dirty="0" err="1">
                <a:latin typeface="Nunito" pitchFamily="2" charset="-93"/>
              </a:rPr>
              <a:t>dụng</a:t>
            </a:r>
            <a:r>
              <a:rPr lang="en-US" sz="2400" b="1" dirty="0">
                <a:latin typeface="Nunito" pitchFamily="2" charset="-93"/>
              </a:rPr>
              <a:t>.</a:t>
            </a:r>
          </a:p>
        </p:txBody>
      </p:sp>
      <p:pic>
        <p:nvPicPr>
          <p:cNvPr id="35" name="Picture 2" descr="MVC Course in Mumbai">
            <a:extLst>
              <a:ext uri="{FF2B5EF4-FFF2-40B4-BE49-F238E27FC236}">
                <a16:creationId xmlns:a16="http://schemas.microsoft.com/office/drawing/2014/main" id="{FCD61F99-F455-1FB8-5EA3-786C6044FC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00" r="21031"/>
          <a:stretch/>
        </p:blipFill>
        <p:spPr bwMode="auto">
          <a:xfrm>
            <a:off x="1779042" y="2100463"/>
            <a:ext cx="1340339" cy="1233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6" descr="asistenţă cont bum echo framework Detaliat Pană banjo">
            <a:extLst>
              <a:ext uri="{FF2B5EF4-FFF2-40B4-BE49-F238E27FC236}">
                <a16:creationId xmlns:a16="http://schemas.microsoft.com/office/drawing/2014/main" id="{81185C02-2667-E1CB-0D17-B4052BBF23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55" b="29756"/>
          <a:stretch/>
        </p:blipFill>
        <p:spPr bwMode="auto">
          <a:xfrm>
            <a:off x="8271415" y="2299789"/>
            <a:ext cx="3598416" cy="1157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10" descr="SignalR deep dive: Key concepts, use cases, and limitations">
            <a:extLst>
              <a:ext uri="{FF2B5EF4-FFF2-40B4-BE49-F238E27FC236}">
                <a16:creationId xmlns:a16="http://schemas.microsoft.com/office/drawing/2014/main" id="{30353605-2048-62CF-3CB7-13107DE3E1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7451" y="4256661"/>
            <a:ext cx="1162385" cy="1162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14" descr="Lý giải về CRON Job">
            <a:extLst>
              <a:ext uri="{FF2B5EF4-FFF2-40B4-BE49-F238E27FC236}">
                <a16:creationId xmlns:a16="http://schemas.microsoft.com/office/drawing/2014/main" id="{39AFCE91-E307-A1EB-CD32-BBDC6EEBEA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4351" y="4256661"/>
            <a:ext cx="1378980" cy="1378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401A3B8C-21BE-C611-6985-E42CA7366C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02454" y="2100463"/>
            <a:ext cx="3527603" cy="2973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51440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5" dur="2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FBD0AACA-0927-4334-9CCC-C55B30FFBE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BDDBAF49-BB50-4318-B15D-0F5FD8E346FD}"/>
              </a:ext>
            </a:extLst>
          </p:cNvPr>
          <p:cNvGrpSpPr/>
          <p:nvPr/>
        </p:nvGrpSpPr>
        <p:grpSpPr>
          <a:xfrm>
            <a:off x="1194509" y="237565"/>
            <a:ext cx="6136682" cy="668137"/>
            <a:chOff x="923287" y="1054140"/>
            <a:chExt cx="6136682" cy="668137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02966D8B-0D4E-4E92-B8A3-81F12957E5BE}"/>
                </a:ext>
              </a:extLst>
            </p:cNvPr>
            <p:cNvSpPr/>
            <p:nvPr/>
          </p:nvSpPr>
          <p:spPr>
            <a:xfrm>
              <a:off x="2397950" y="1054140"/>
              <a:ext cx="4662019" cy="668137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A5308F5-8465-4AC5-83C8-4FD1E6FD03AD}"/>
                </a:ext>
              </a:extLst>
            </p:cNvPr>
            <p:cNvSpPr txBox="1"/>
            <p:nvPr/>
          </p:nvSpPr>
          <p:spPr>
            <a:xfrm>
              <a:off x="923287" y="1054140"/>
              <a:ext cx="5815891" cy="66813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5245" tIns="55245" rIns="55245" bIns="55245" numCol="1" spcCol="1270" anchor="b" anchorCtr="0">
              <a:noAutofit/>
            </a:bodyPr>
            <a:lstStyle/>
            <a:p>
              <a:pPr marL="0" lvl="0" indent="0" algn="l" defTabSz="1289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900" kern="1200">
                  <a:solidFill>
                    <a:schemeClr val="bg1"/>
                  </a:solidFill>
                  <a:effectLst/>
                  <a:latin typeface="Nunito" pitchFamily="2" charset="-93"/>
                  <a:ea typeface="Calibri" panose="020F0502020204030204" pitchFamily="34" charset="0"/>
                  <a:cs typeface="Arial" panose="020B0604020202020204" pitchFamily="34" charset="0"/>
                </a:rPr>
                <a:t>PHÂN TÍCH THIẾT KẾ HỆ THỐNG</a:t>
              </a:r>
              <a:endParaRPr lang="en-US" sz="2900" kern="1200">
                <a:solidFill>
                  <a:schemeClr val="bg1"/>
                </a:solidFill>
                <a:latin typeface="Nunito" pitchFamily="2" charset="-93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E42F022-FBEB-4360-9B06-8FCB5EA0D085}"/>
              </a:ext>
            </a:extLst>
          </p:cNvPr>
          <p:cNvGrpSpPr/>
          <p:nvPr/>
        </p:nvGrpSpPr>
        <p:grpSpPr>
          <a:xfrm>
            <a:off x="271222" y="292077"/>
            <a:ext cx="757478" cy="559113"/>
            <a:chOff x="0" y="1108652"/>
            <a:chExt cx="1951634" cy="559113"/>
          </a:xfr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t="100000" r="100000"/>
            </a:path>
            <a:tileRect l="-100000" b="-100000"/>
          </a:gradFill>
        </p:grpSpPr>
        <p:sp>
          <p:nvSpPr>
            <p:cNvPr id="26" name="Rectangle: Top Corners Rounded 25">
              <a:extLst>
                <a:ext uri="{FF2B5EF4-FFF2-40B4-BE49-F238E27FC236}">
                  <a16:creationId xmlns:a16="http://schemas.microsoft.com/office/drawing/2014/main" id="{CF3C8D77-B4E6-4802-AF3E-24307A529926}"/>
                </a:ext>
              </a:extLst>
            </p:cNvPr>
            <p:cNvSpPr/>
            <p:nvPr/>
          </p:nvSpPr>
          <p:spPr>
            <a:xfrm>
              <a:off x="0" y="1108652"/>
              <a:ext cx="1951634" cy="559113"/>
            </a:xfrm>
            <a:prstGeom prst="round2SameRect">
              <a:avLst>
                <a:gd name="adj1" fmla="val 16670"/>
                <a:gd name="adj2" fmla="val 0"/>
              </a:avLst>
            </a:prstGeom>
            <a:grpFill/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7" name="Rectangle: Top Corners Rounded 6">
              <a:extLst>
                <a:ext uri="{FF2B5EF4-FFF2-40B4-BE49-F238E27FC236}">
                  <a16:creationId xmlns:a16="http://schemas.microsoft.com/office/drawing/2014/main" id="{5C7F47CB-B453-40B1-B315-B07B32A1BDDE}"/>
                </a:ext>
              </a:extLst>
            </p:cNvPr>
            <p:cNvSpPr txBox="1"/>
            <p:nvPr/>
          </p:nvSpPr>
          <p:spPr>
            <a:xfrm>
              <a:off x="27299" y="1135951"/>
              <a:ext cx="1897036" cy="531814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5245" tIns="55245" rIns="55245" bIns="55245" numCol="1" spcCol="1270" anchor="ctr" anchorCtr="0">
              <a:noAutofit/>
            </a:bodyPr>
            <a:lstStyle/>
            <a:p>
              <a:pPr marL="0" lvl="0" indent="0" algn="ctr" defTabSz="1289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900" kern="1200"/>
                <a:t>2</a:t>
              </a: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876550C9-0C94-4C92-BD4B-3D4CCCDE1C10}"/>
              </a:ext>
            </a:extLst>
          </p:cNvPr>
          <p:cNvSpPr txBox="1"/>
          <p:nvPr/>
        </p:nvSpPr>
        <p:spPr>
          <a:xfrm>
            <a:off x="203200" y="1402286"/>
            <a:ext cx="38218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Nunito" pitchFamily="2" charset="-93"/>
              </a:rPr>
              <a:t>2.2 </a:t>
            </a:r>
            <a:r>
              <a:rPr lang="en-US" sz="2400" b="1" dirty="0" err="1">
                <a:latin typeface="Nunito" pitchFamily="2" charset="-93"/>
              </a:rPr>
              <a:t>Chức</a:t>
            </a:r>
            <a:r>
              <a:rPr lang="en-US" sz="2400" b="1" dirty="0">
                <a:latin typeface="Nunito" pitchFamily="2" charset="-93"/>
              </a:rPr>
              <a:t> </a:t>
            </a:r>
            <a:r>
              <a:rPr lang="en-US" sz="2400" b="1" dirty="0" err="1">
                <a:latin typeface="Nunito" pitchFamily="2" charset="-93"/>
              </a:rPr>
              <a:t>năng</a:t>
            </a:r>
            <a:r>
              <a:rPr lang="en-US" sz="2400" b="1" dirty="0">
                <a:latin typeface="Nunito" pitchFamily="2" charset="-93"/>
              </a:rPr>
              <a:t> </a:t>
            </a:r>
            <a:r>
              <a:rPr lang="en-US" sz="2400" b="1" dirty="0" err="1">
                <a:latin typeface="Nunito" pitchFamily="2" charset="-93"/>
              </a:rPr>
              <a:t>ứng</a:t>
            </a:r>
            <a:r>
              <a:rPr lang="en-US" sz="2400" b="1" dirty="0">
                <a:latin typeface="Nunito" pitchFamily="2" charset="-93"/>
              </a:rPr>
              <a:t> </a:t>
            </a:r>
            <a:r>
              <a:rPr lang="en-US" sz="2400" b="1" dirty="0" err="1">
                <a:latin typeface="Nunito" pitchFamily="2" charset="-93"/>
              </a:rPr>
              <a:t>dụng</a:t>
            </a:r>
            <a:r>
              <a:rPr lang="en-US" sz="2400" b="1" dirty="0">
                <a:latin typeface="Nunito" pitchFamily="2" charset="-93"/>
              </a:rPr>
              <a:t> 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C5FBC18-8791-8B9C-3595-FD88FC594D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00" y="2482449"/>
            <a:ext cx="3527603" cy="2973265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EDCCFC36-C08F-7280-E9C7-BA466C758BBA}"/>
              </a:ext>
            </a:extLst>
          </p:cNvPr>
          <p:cNvSpPr/>
          <p:nvPr/>
        </p:nvSpPr>
        <p:spPr>
          <a:xfrm>
            <a:off x="7321371" y="3594598"/>
            <a:ext cx="4348673" cy="95674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dirty="0" err="1"/>
              <a:t>Tạo</a:t>
            </a:r>
            <a:r>
              <a:rPr lang="en-US" sz="2400" dirty="0"/>
              <a:t> </a:t>
            </a:r>
            <a:r>
              <a:rPr lang="en-US" sz="2400" dirty="0" err="1"/>
              <a:t>bài</a:t>
            </a:r>
            <a:r>
              <a:rPr lang="en-US" sz="2400" dirty="0"/>
              <a:t> </a:t>
            </a:r>
            <a:r>
              <a:rPr lang="en-US" sz="2400" dirty="0" err="1"/>
              <a:t>tập</a:t>
            </a:r>
            <a:r>
              <a:rPr lang="en-US" sz="2400" dirty="0"/>
              <a:t>, </a:t>
            </a:r>
            <a:r>
              <a:rPr lang="en-US" sz="2400" dirty="0" err="1"/>
              <a:t>nộp</a:t>
            </a:r>
            <a:r>
              <a:rPr lang="en-US" sz="2400" dirty="0"/>
              <a:t> </a:t>
            </a:r>
            <a:r>
              <a:rPr lang="en-US" sz="2400" dirty="0" err="1"/>
              <a:t>bài</a:t>
            </a:r>
            <a:r>
              <a:rPr lang="en-US" sz="2400" dirty="0"/>
              <a:t> , </a:t>
            </a:r>
            <a:r>
              <a:rPr lang="en-US" sz="2400" dirty="0" err="1"/>
              <a:t>chấm</a:t>
            </a:r>
            <a:r>
              <a:rPr lang="en-US" sz="2400" dirty="0"/>
              <a:t> </a:t>
            </a:r>
            <a:r>
              <a:rPr lang="en-US" sz="2400" dirty="0" err="1"/>
              <a:t>bài</a:t>
            </a:r>
            <a:r>
              <a:rPr lang="en-US" sz="2400" dirty="0"/>
              <a:t> ,</a:t>
            </a:r>
            <a:r>
              <a:rPr lang="en-US" sz="2400" dirty="0" err="1"/>
              <a:t>kiểm</a:t>
            </a:r>
            <a:r>
              <a:rPr lang="en-US" sz="2400" dirty="0"/>
              <a:t> </a:t>
            </a:r>
            <a:r>
              <a:rPr lang="en-US" sz="2400" dirty="0" err="1"/>
              <a:t>tra</a:t>
            </a:r>
            <a:r>
              <a:rPr lang="en-US" sz="2400" dirty="0"/>
              <a:t> </a:t>
            </a:r>
            <a:r>
              <a:rPr lang="en-US" sz="2400" dirty="0" err="1"/>
              <a:t>đạo</a:t>
            </a:r>
            <a:r>
              <a:rPr lang="en-US" sz="2400" dirty="0"/>
              <a:t> </a:t>
            </a:r>
            <a:r>
              <a:rPr lang="en-US" sz="2400" dirty="0" err="1"/>
              <a:t>văn</a:t>
            </a:r>
            <a:r>
              <a:rPr lang="en-US" sz="2400" dirty="0"/>
              <a:t> ,</a:t>
            </a:r>
            <a:r>
              <a:rPr lang="en-US" sz="2400" dirty="0" err="1"/>
              <a:t>thống</a:t>
            </a:r>
            <a:r>
              <a:rPr lang="en-US" sz="2400" dirty="0"/>
              <a:t> </a:t>
            </a:r>
            <a:r>
              <a:rPr lang="en-US" sz="2400" dirty="0" err="1"/>
              <a:t>kê</a:t>
            </a:r>
            <a:r>
              <a:rPr lang="en-US" sz="2400" dirty="0"/>
              <a:t> .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CBB9E5C-682F-252E-87FE-B64A755CDD50}"/>
              </a:ext>
            </a:extLst>
          </p:cNvPr>
          <p:cNvSpPr/>
          <p:nvPr/>
        </p:nvSpPr>
        <p:spPr>
          <a:xfrm>
            <a:off x="7271827" y="2451422"/>
            <a:ext cx="3681049" cy="901524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dirty="0"/>
              <a:t>Thông </a:t>
            </a:r>
            <a:r>
              <a:rPr lang="en-US" sz="2400" dirty="0" err="1"/>
              <a:t>báo</a:t>
            </a:r>
            <a:r>
              <a:rPr lang="en-US" sz="2400" dirty="0"/>
              <a:t> </a:t>
            </a:r>
            <a:r>
              <a:rPr lang="en-US" sz="2400" dirty="0" err="1"/>
              <a:t>bài</a:t>
            </a:r>
            <a:r>
              <a:rPr lang="en-US" sz="2400" dirty="0"/>
              <a:t> </a:t>
            </a:r>
            <a:r>
              <a:rPr lang="en-US" sz="2400" dirty="0" err="1"/>
              <a:t>tập</a:t>
            </a:r>
            <a:r>
              <a:rPr lang="en-US" sz="2400" dirty="0"/>
              <a:t> ,</a:t>
            </a:r>
            <a:r>
              <a:rPr lang="en-US" sz="2400" dirty="0" err="1"/>
              <a:t>thông</a:t>
            </a:r>
            <a:r>
              <a:rPr lang="en-US" sz="2400" dirty="0"/>
              <a:t> </a:t>
            </a:r>
            <a:r>
              <a:rPr lang="en-US" sz="2400" dirty="0" err="1"/>
              <a:t>báo</a:t>
            </a:r>
            <a:r>
              <a:rPr lang="en-US" sz="2400" dirty="0"/>
              <a:t> </a:t>
            </a:r>
            <a:r>
              <a:rPr lang="en-US" sz="2400" dirty="0" err="1"/>
              <a:t>người</a:t>
            </a:r>
            <a:r>
              <a:rPr lang="en-US" sz="2400" dirty="0"/>
              <a:t> </a:t>
            </a:r>
            <a:r>
              <a:rPr lang="en-US" sz="2400" dirty="0" err="1"/>
              <a:t>dùng</a:t>
            </a:r>
            <a:r>
              <a:rPr lang="en-US" sz="2400" dirty="0"/>
              <a:t> …  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4E61BEB-CB69-09D7-1C51-44A848905AC5}"/>
              </a:ext>
            </a:extLst>
          </p:cNvPr>
          <p:cNvSpPr/>
          <p:nvPr/>
        </p:nvSpPr>
        <p:spPr>
          <a:xfrm>
            <a:off x="7271827" y="1249906"/>
            <a:ext cx="3583148" cy="104574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dirty="0" err="1"/>
              <a:t>Xem</a:t>
            </a:r>
            <a:r>
              <a:rPr lang="en-US" sz="2400" dirty="0"/>
              <a:t> </a:t>
            </a:r>
            <a:r>
              <a:rPr lang="en-US" sz="2400" dirty="0" err="1"/>
              <a:t>danh</a:t>
            </a:r>
            <a:r>
              <a:rPr lang="en-US" sz="2400" dirty="0"/>
              <a:t> </a:t>
            </a:r>
            <a:r>
              <a:rPr lang="en-US" sz="2400" dirty="0" err="1"/>
              <a:t>sách</a:t>
            </a:r>
            <a:r>
              <a:rPr lang="en-US" sz="2400" dirty="0"/>
              <a:t> </a:t>
            </a:r>
            <a:r>
              <a:rPr lang="en-US" sz="2400" dirty="0" err="1"/>
              <a:t>lớp</a:t>
            </a:r>
            <a:r>
              <a:rPr lang="en-US" sz="2400" dirty="0"/>
              <a:t> </a:t>
            </a:r>
            <a:r>
              <a:rPr lang="en-US" sz="2400" dirty="0" err="1"/>
              <a:t>học</a:t>
            </a:r>
            <a:r>
              <a:rPr lang="en-US" sz="2400" dirty="0"/>
              <a:t> </a:t>
            </a:r>
            <a:r>
              <a:rPr lang="en-US" sz="2400" dirty="0" err="1"/>
              <a:t>tham</a:t>
            </a:r>
            <a:r>
              <a:rPr lang="en-US" sz="2400" dirty="0"/>
              <a:t> </a:t>
            </a:r>
            <a:r>
              <a:rPr lang="en-US" sz="2400" dirty="0" err="1"/>
              <a:t>gia</a:t>
            </a:r>
            <a:r>
              <a:rPr lang="en-US" sz="2400" dirty="0"/>
              <a:t> , </a:t>
            </a:r>
            <a:r>
              <a:rPr lang="en-US" sz="2400" dirty="0" err="1"/>
              <a:t>tạo</a:t>
            </a:r>
            <a:r>
              <a:rPr lang="en-US" sz="2400" dirty="0"/>
              <a:t> </a:t>
            </a:r>
            <a:r>
              <a:rPr lang="en-US" sz="2400" dirty="0" err="1"/>
              <a:t>lớp</a:t>
            </a:r>
            <a:r>
              <a:rPr lang="en-US" sz="2400" dirty="0"/>
              <a:t> 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B35824D-94C9-5022-3E69-4403A43CF5AF}"/>
              </a:ext>
            </a:extLst>
          </p:cNvPr>
          <p:cNvSpPr/>
          <p:nvPr/>
        </p:nvSpPr>
        <p:spPr>
          <a:xfrm>
            <a:off x="7271827" y="4708657"/>
            <a:ext cx="3946944" cy="844622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dirty="0" err="1"/>
              <a:t>Xem</a:t>
            </a:r>
            <a:r>
              <a:rPr lang="en-US" sz="2400" dirty="0"/>
              <a:t> </a:t>
            </a:r>
            <a:r>
              <a:rPr lang="en-US" sz="2400" dirty="0" err="1"/>
              <a:t>trạng</a:t>
            </a:r>
            <a:r>
              <a:rPr lang="en-US" sz="2400" dirty="0"/>
              <a:t> </a:t>
            </a:r>
            <a:r>
              <a:rPr lang="en-US" sz="2400" dirty="0" err="1"/>
              <a:t>thái</a:t>
            </a:r>
            <a:r>
              <a:rPr lang="en-US" sz="2400" dirty="0"/>
              <a:t> </a:t>
            </a:r>
            <a:r>
              <a:rPr lang="en-US" sz="2400" dirty="0" err="1"/>
              <a:t>hoạt</a:t>
            </a:r>
            <a:r>
              <a:rPr lang="en-US" sz="2400" dirty="0"/>
              <a:t> </a:t>
            </a:r>
            <a:r>
              <a:rPr lang="en-US" sz="2400" dirty="0" err="1"/>
              <a:t>động</a:t>
            </a:r>
            <a:r>
              <a:rPr lang="en-US" sz="2400" dirty="0"/>
              <a:t> , </a:t>
            </a:r>
            <a:r>
              <a:rPr lang="en-US" sz="2400" dirty="0" err="1"/>
              <a:t>tạo</a:t>
            </a:r>
            <a:r>
              <a:rPr lang="en-US" sz="2400" dirty="0"/>
              <a:t> group </a:t>
            </a:r>
            <a:r>
              <a:rPr lang="en-US" sz="2400" dirty="0" err="1"/>
              <a:t>chat,gửi</a:t>
            </a:r>
            <a:r>
              <a:rPr lang="en-US" sz="2400" dirty="0"/>
              <a:t> tin </a:t>
            </a:r>
            <a:r>
              <a:rPr lang="en-US" sz="2400" dirty="0" err="1"/>
              <a:t>nhắn</a:t>
            </a:r>
            <a:endParaRPr lang="en-US" sz="2400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C50C723-3777-FD34-B909-B0F5D5EB8D27}"/>
              </a:ext>
            </a:extLst>
          </p:cNvPr>
          <p:cNvSpPr/>
          <p:nvPr/>
        </p:nvSpPr>
        <p:spPr>
          <a:xfrm>
            <a:off x="7321371" y="5727602"/>
            <a:ext cx="3521031" cy="835218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dirty="0"/>
              <a:t>Tim </a:t>
            </a:r>
            <a:r>
              <a:rPr lang="en-US" sz="2400" dirty="0" err="1"/>
              <a:t>kiếm</a:t>
            </a:r>
            <a:r>
              <a:rPr lang="en-US" sz="2400" dirty="0"/>
              <a:t> </a:t>
            </a:r>
            <a:r>
              <a:rPr lang="en-US" sz="2400" dirty="0" err="1"/>
              <a:t>tài</a:t>
            </a:r>
            <a:r>
              <a:rPr lang="en-US" sz="2400" dirty="0"/>
              <a:t> </a:t>
            </a:r>
            <a:r>
              <a:rPr lang="en-US" sz="2400" dirty="0" err="1"/>
              <a:t>liệu</a:t>
            </a:r>
            <a:r>
              <a:rPr lang="en-US" sz="2400" dirty="0"/>
              <a:t> ,chia </a:t>
            </a:r>
            <a:r>
              <a:rPr lang="en-US" sz="2400" dirty="0" err="1"/>
              <a:t>sẻ</a:t>
            </a:r>
            <a:r>
              <a:rPr lang="en-US" sz="2400" dirty="0"/>
              <a:t> </a:t>
            </a:r>
            <a:r>
              <a:rPr lang="en-US" sz="2400" dirty="0" err="1"/>
              <a:t>tài</a:t>
            </a:r>
            <a:r>
              <a:rPr lang="en-US" sz="2400" dirty="0"/>
              <a:t> </a:t>
            </a:r>
            <a:r>
              <a:rPr lang="en-US" sz="2400" dirty="0" err="1"/>
              <a:t>liệu</a:t>
            </a:r>
            <a:r>
              <a:rPr lang="en-US" sz="2400" dirty="0"/>
              <a:t> ,</a:t>
            </a:r>
            <a:r>
              <a:rPr lang="en-US" sz="2400" dirty="0" err="1"/>
              <a:t>gom</a:t>
            </a:r>
            <a:r>
              <a:rPr lang="en-US" sz="2400" dirty="0"/>
              <a:t> </a:t>
            </a:r>
            <a:r>
              <a:rPr lang="en-US" sz="2400" dirty="0" err="1"/>
              <a:t>cụm</a:t>
            </a:r>
            <a:r>
              <a:rPr lang="en-US" sz="2400" dirty="0"/>
              <a:t> </a:t>
            </a:r>
            <a:r>
              <a:rPr lang="en-US" sz="2400" dirty="0" err="1"/>
              <a:t>tài</a:t>
            </a:r>
            <a:r>
              <a:rPr lang="en-US" sz="2400" dirty="0"/>
              <a:t> </a:t>
            </a:r>
            <a:r>
              <a:rPr lang="en-US" sz="2400" dirty="0" err="1"/>
              <a:t>liệu</a:t>
            </a:r>
            <a:endParaRPr lang="en-US" sz="2400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7B133BD-2A3C-6F4D-70D2-6442A029A676}"/>
              </a:ext>
            </a:extLst>
          </p:cNvPr>
          <p:cNvSpPr/>
          <p:nvPr/>
        </p:nvSpPr>
        <p:spPr>
          <a:xfrm>
            <a:off x="5268437" y="1512806"/>
            <a:ext cx="2103687" cy="665975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Trang </a:t>
            </a:r>
            <a:r>
              <a:rPr lang="en-US" sz="2400" dirty="0" err="1"/>
              <a:t>chủ</a:t>
            </a:r>
            <a:endParaRPr lang="en-US" sz="2400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DBBABC6-C572-CD29-A20D-A8EA98AEB7D4}"/>
              </a:ext>
            </a:extLst>
          </p:cNvPr>
          <p:cNvSpPr/>
          <p:nvPr/>
        </p:nvSpPr>
        <p:spPr>
          <a:xfrm>
            <a:off x="5323195" y="2574154"/>
            <a:ext cx="2048839" cy="665975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Thông </a:t>
            </a:r>
            <a:r>
              <a:rPr lang="en-US" sz="2400" dirty="0" err="1"/>
              <a:t>báo</a:t>
            </a:r>
            <a:endParaRPr lang="en-US" sz="2400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6FE625E-42D5-A614-983A-16CAF8D33CE9}"/>
              </a:ext>
            </a:extLst>
          </p:cNvPr>
          <p:cNvSpPr/>
          <p:nvPr/>
        </p:nvSpPr>
        <p:spPr>
          <a:xfrm>
            <a:off x="5357678" y="3815483"/>
            <a:ext cx="2048839" cy="665973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Bài</a:t>
            </a:r>
            <a:r>
              <a:rPr lang="en-US" sz="2400" dirty="0"/>
              <a:t> </a:t>
            </a:r>
            <a:r>
              <a:rPr lang="en-US" sz="2400" dirty="0" err="1"/>
              <a:t>tập</a:t>
            </a:r>
            <a:endParaRPr lang="en-US" sz="2400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5E1CF62-D18B-21B4-D2E3-52230A577204}"/>
              </a:ext>
            </a:extLst>
          </p:cNvPr>
          <p:cNvSpPr/>
          <p:nvPr/>
        </p:nvSpPr>
        <p:spPr>
          <a:xfrm>
            <a:off x="5342880" y="4818979"/>
            <a:ext cx="2048839" cy="643221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Nhắn</a:t>
            </a:r>
            <a:r>
              <a:rPr lang="en-US" sz="2400" dirty="0"/>
              <a:t> tin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CFC4E70C-8813-89CB-CA86-03DF6736DEFB}"/>
              </a:ext>
            </a:extLst>
          </p:cNvPr>
          <p:cNvSpPr/>
          <p:nvPr/>
        </p:nvSpPr>
        <p:spPr>
          <a:xfrm>
            <a:off x="5357678" y="5823600"/>
            <a:ext cx="2048839" cy="643221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Tài</a:t>
            </a:r>
            <a:r>
              <a:rPr lang="en-US" sz="2400" dirty="0"/>
              <a:t> </a:t>
            </a:r>
            <a:r>
              <a:rPr lang="en-US" sz="2400" dirty="0" err="1"/>
              <a:t>liệu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4194680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FBD0AACA-0927-4334-9CCC-C55B30FFBE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BDDBAF49-BB50-4318-B15D-0F5FD8E346FD}"/>
              </a:ext>
            </a:extLst>
          </p:cNvPr>
          <p:cNvGrpSpPr/>
          <p:nvPr/>
        </p:nvGrpSpPr>
        <p:grpSpPr>
          <a:xfrm>
            <a:off x="1194509" y="237565"/>
            <a:ext cx="6136682" cy="668137"/>
            <a:chOff x="923287" y="1054140"/>
            <a:chExt cx="6136682" cy="668137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02966D8B-0D4E-4E92-B8A3-81F12957E5BE}"/>
                </a:ext>
              </a:extLst>
            </p:cNvPr>
            <p:cNvSpPr/>
            <p:nvPr/>
          </p:nvSpPr>
          <p:spPr>
            <a:xfrm>
              <a:off x="2397950" y="1054140"/>
              <a:ext cx="4662019" cy="668137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A5308F5-8465-4AC5-83C8-4FD1E6FD03AD}"/>
                </a:ext>
              </a:extLst>
            </p:cNvPr>
            <p:cNvSpPr txBox="1"/>
            <p:nvPr/>
          </p:nvSpPr>
          <p:spPr>
            <a:xfrm>
              <a:off x="923287" y="1054140"/>
              <a:ext cx="5815891" cy="66813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5245" tIns="55245" rIns="55245" bIns="55245" numCol="1" spcCol="1270" anchor="b" anchorCtr="0">
              <a:noAutofit/>
            </a:bodyPr>
            <a:lstStyle/>
            <a:p>
              <a:pPr marL="0" lvl="0" indent="0" algn="l" defTabSz="1289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900" kern="1200">
                  <a:solidFill>
                    <a:schemeClr val="bg1"/>
                  </a:solidFill>
                  <a:effectLst/>
                  <a:latin typeface="Nunito" pitchFamily="2" charset="-93"/>
                  <a:ea typeface="Calibri" panose="020F0502020204030204" pitchFamily="34" charset="0"/>
                  <a:cs typeface="Arial" panose="020B0604020202020204" pitchFamily="34" charset="0"/>
                </a:rPr>
                <a:t>PHÂN TÍCH THIẾT KẾ HỆ THỐNG</a:t>
              </a:r>
              <a:endParaRPr lang="en-US" sz="2900" kern="1200">
                <a:solidFill>
                  <a:schemeClr val="bg1"/>
                </a:solidFill>
                <a:latin typeface="Nunito" pitchFamily="2" charset="-93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E42F022-FBEB-4360-9B06-8FCB5EA0D085}"/>
              </a:ext>
            </a:extLst>
          </p:cNvPr>
          <p:cNvGrpSpPr/>
          <p:nvPr/>
        </p:nvGrpSpPr>
        <p:grpSpPr>
          <a:xfrm>
            <a:off x="271222" y="292077"/>
            <a:ext cx="757478" cy="559113"/>
            <a:chOff x="0" y="1108652"/>
            <a:chExt cx="1951634" cy="559113"/>
          </a:xfr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t="100000" r="100000"/>
            </a:path>
            <a:tileRect l="-100000" b="-100000"/>
          </a:gradFill>
        </p:grpSpPr>
        <p:sp>
          <p:nvSpPr>
            <p:cNvPr id="26" name="Rectangle: Top Corners Rounded 25">
              <a:extLst>
                <a:ext uri="{FF2B5EF4-FFF2-40B4-BE49-F238E27FC236}">
                  <a16:creationId xmlns:a16="http://schemas.microsoft.com/office/drawing/2014/main" id="{CF3C8D77-B4E6-4802-AF3E-24307A529926}"/>
                </a:ext>
              </a:extLst>
            </p:cNvPr>
            <p:cNvSpPr/>
            <p:nvPr/>
          </p:nvSpPr>
          <p:spPr>
            <a:xfrm>
              <a:off x="0" y="1108652"/>
              <a:ext cx="1951634" cy="559113"/>
            </a:xfrm>
            <a:prstGeom prst="round2SameRect">
              <a:avLst>
                <a:gd name="adj1" fmla="val 16670"/>
                <a:gd name="adj2" fmla="val 0"/>
              </a:avLst>
            </a:prstGeom>
            <a:grpFill/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7" name="Rectangle: Top Corners Rounded 6">
              <a:extLst>
                <a:ext uri="{FF2B5EF4-FFF2-40B4-BE49-F238E27FC236}">
                  <a16:creationId xmlns:a16="http://schemas.microsoft.com/office/drawing/2014/main" id="{5C7F47CB-B453-40B1-B315-B07B32A1BDDE}"/>
                </a:ext>
              </a:extLst>
            </p:cNvPr>
            <p:cNvSpPr txBox="1"/>
            <p:nvPr/>
          </p:nvSpPr>
          <p:spPr>
            <a:xfrm>
              <a:off x="27299" y="1135951"/>
              <a:ext cx="1897036" cy="531814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5245" tIns="55245" rIns="55245" bIns="55245" numCol="1" spcCol="1270" anchor="ctr" anchorCtr="0">
              <a:noAutofit/>
            </a:bodyPr>
            <a:lstStyle/>
            <a:p>
              <a:pPr marL="0" lvl="0" indent="0" algn="ctr" defTabSz="1289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900" kern="1200"/>
                <a:t>2</a:t>
              </a: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876550C9-0C94-4C92-BD4B-3D4CCCDE1C10}"/>
              </a:ext>
            </a:extLst>
          </p:cNvPr>
          <p:cNvSpPr txBox="1"/>
          <p:nvPr/>
        </p:nvSpPr>
        <p:spPr>
          <a:xfrm>
            <a:off x="203200" y="1402286"/>
            <a:ext cx="30748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Nunito" pitchFamily="2" charset="-93"/>
              </a:rPr>
              <a:t>2.3 </a:t>
            </a:r>
            <a:r>
              <a:rPr lang="en-US" sz="2400" b="1" kern="0" dirty="0" err="1"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Usecase</a:t>
            </a:r>
            <a:r>
              <a:rPr lang="en-US" sz="2400" b="1" kern="0" dirty="0"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400" b="1" kern="0" dirty="0" err="1"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tổng</a:t>
            </a:r>
            <a:r>
              <a:rPr lang="en-US" sz="2400" b="1" kern="0" dirty="0"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400" b="1" kern="0" dirty="0" err="1"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quát</a:t>
            </a:r>
            <a:endParaRPr lang="en-US" sz="2400" b="1" dirty="0">
              <a:latin typeface="Nunito" pitchFamily="2" charset="-93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56B3AC3-35B1-9467-7FE0-22A0D13080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24821" y="1849994"/>
            <a:ext cx="9663659" cy="477044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5476210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1970</TotalTime>
  <Words>715</Words>
  <Application>Microsoft Office PowerPoint</Application>
  <PresentationFormat>Widescreen</PresentationFormat>
  <Paragraphs>87</Paragraphs>
  <Slides>13</Slides>
  <Notes>5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Calibri</vt:lpstr>
      <vt:lpstr>Calibri Light</vt:lpstr>
      <vt:lpstr>Nunito</vt:lpstr>
      <vt:lpstr>Times New Roman</vt:lpstr>
      <vt:lpstr>Office Theme</vt:lpstr>
      <vt:lpstr>TRƯỜNG ĐẠI HỌC GIAO THÔNG VẬN TẢI PHÂN HIỆU TẠI TP. HỒ CHÍ MINH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quoc khanh</dc:creator>
  <cp:lastModifiedBy>PHẠM THÀNH HẬU</cp:lastModifiedBy>
  <cp:revision>105</cp:revision>
  <dcterms:created xsi:type="dcterms:W3CDTF">2021-04-24T02:00:46Z</dcterms:created>
  <dcterms:modified xsi:type="dcterms:W3CDTF">2023-06-27T01:27:41Z</dcterms:modified>
</cp:coreProperties>
</file>